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91" r:id="rId3"/>
    <p:sldId id="292" r:id="rId4"/>
    <p:sldId id="274" r:id="rId5"/>
    <p:sldId id="276" r:id="rId6"/>
    <p:sldId id="279" r:id="rId7"/>
    <p:sldId id="297" r:id="rId8"/>
    <p:sldId id="298" r:id="rId9"/>
    <p:sldId id="275" r:id="rId10"/>
    <p:sldId id="277" r:id="rId11"/>
    <p:sldId id="281" r:id="rId12"/>
    <p:sldId id="283" r:id="rId13"/>
    <p:sldId id="282" r:id="rId14"/>
    <p:sldId id="284" r:id="rId15"/>
    <p:sldId id="286" r:id="rId16"/>
    <p:sldId id="300" r:id="rId17"/>
    <p:sldId id="301" r:id="rId18"/>
    <p:sldId id="289" r:id="rId19"/>
    <p:sldId id="290" r:id="rId20"/>
    <p:sldId id="287" r:id="rId21"/>
    <p:sldId id="288" r:id="rId22"/>
    <p:sldId id="299" r:id="rId23"/>
    <p:sldId id="293" r:id="rId24"/>
    <p:sldId id="294" r:id="rId25"/>
    <p:sldId id="285" r:id="rId26"/>
    <p:sldId id="295" r:id="rId27"/>
    <p:sldId id="296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08F00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77475"/>
  </p:normalViewPr>
  <p:slideViewPr>
    <p:cSldViewPr snapToGrid="0" showGuides="1">
      <p:cViewPr>
        <p:scale>
          <a:sx n="91" d="100"/>
          <a:sy n="91" d="100"/>
        </p:scale>
        <p:origin x="2320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11.12.25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11.12.25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Hook: Shear </a:t>
            </a:r>
            <a:r>
              <a:rPr lang="de-DE" dirty="0" err="1"/>
              <a:t>for</a:t>
            </a:r>
            <a:r>
              <a:rPr lang="de-DE" dirty="0"/>
              <a:t> 30yrs,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neglected</a:t>
            </a:r>
            <a:r>
              <a:rPr lang="de-DE" dirty="0"/>
              <a:t>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out on?</a:t>
            </a:r>
          </a:p>
          <a:p>
            <a:r>
              <a:rPr lang="de-DE" dirty="0" err="1"/>
              <a:t>We</a:t>
            </a:r>
            <a:r>
              <a:rPr lang="de-DE" dirty="0"/>
              <a:t> lack a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reliably</a:t>
            </a:r>
            <a:r>
              <a:rPr lang="de-DE" dirty="0"/>
              <a:t>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galaxy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.</a:t>
            </a:r>
          </a:p>
          <a:p>
            <a:r>
              <a:rPr lang="de-DE" dirty="0"/>
              <a:t>Benefits: Independent </a:t>
            </a:r>
            <a:r>
              <a:rPr lang="de-DE" dirty="0" err="1"/>
              <a:t>weak</a:t>
            </a:r>
            <a:r>
              <a:rPr lang="de-DE" dirty="0"/>
              <a:t> </a:t>
            </a:r>
            <a:r>
              <a:rPr lang="de-DE" dirty="0" err="1"/>
              <a:t>lensing</a:t>
            </a:r>
            <a:r>
              <a:rPr lang="de-DE" dirty="0"/>
              <a:t> probe, </a:t>
            </a:r>
            <a:r>
              <a:rPr lang="de-DE" dirty="0" err="1"/>
              <a:t>validates</a:t>
            </a:r>
            <a:r>
              <a:rPr lang="de-DE" dirty="0"/>
              <a:t> </a:t>
            </a:r>
            <a:r>
              <a:rPr lang="de-DE" dirty="0" err="1"/>
              <a:t>shear-based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tighter</a:t>
            </a:r>
            <a:r>
              <a:rPr lang="de-DE" dirty="0"/>
              <a:t> </a:t>
            </a:r>
            <a:r>
              <a:rPr lang="de-DE" dirty="0" err="1"/>
              <a:t>cosmological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probes</a:t>
            </a:r>
            <a:r>
              <a:rPr lang="de-DE" dirty="0"/>
              <a:t>, maximal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surveys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6705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2nd Approach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totally</a:t>
            </a:r>
            <a:r>
              <a:rPr lang="de-DE" dirty="0"/>
              <a:t> different.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intrinsically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customized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. The </a:t>
            </a:r>
            <a:r>
              <a:rPr lang="de-DE" dirty="0" err="1"/>
              <a:t>sgn</a:t>
            </a:r>
            <a:r>
              <a:rPr lang="de-DE" dirty="0"/>
              <a:t>(x-</a:t>
            </a:r>
            <a:r>
              <a:rPr lang="de-DE" dirty="0" err="1"/>
              <a:t>y</a:t>
            </a:r>
            <a:r>
              <a:rPr lang="de-DE" dirty="0"/>
              <a:t>) </a:t>
            </a:r>
            <a:r>
              <a:rPr lang="de-DE" dirty="0" err="1"/>
              <a:t>term</a:t>
            </a:r>
            <a:r>
              <a:rPr lang="de-DE" dirty="0"/>
              <a:t>, </a:t>
            </a:r>
            <a:r>
              <a:rPr lang="de-DE" dirty="0" err="1"/>
              <a:t>gives</a:t>
            </a:r>
            <a:r>
              <a:rPr lang="de-DE" dirty="0"/>
              <a:t> an </a:t>
            </a:r>
            <a:r>
              <a:rPr lang="de-DE" dirty="0" err="1"/>
              <a:t>asymmetry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signed</a:t>
            </a:r>
            <a:r>
              <a:rPr lang="de-DE" dirty="0"/>
              <a:t> MMD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5572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MMD2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.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variance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averages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kappa-bins</a:t>
            </a:r>
            <a:r>
              <a:rPr lang="de-DE" dirty="0"/>
              <a:t>.</a:t>
            </a:r>
          </a:p>
          <a:p>
            <a:r>
              <a:rPr lang="de-DE" dirty="0"/>
              <a:t>The Fit </a:t>
            </a:r>
            <a:r>
              <a:rPr lang="de-DE" dirty="0" err="1"/>
              <a:t>is</a:t>
            </a:r>
            <a:r>
              <a:rPr lang="de-DE" dirty="0"/>
              <a:t> a simple </a:t>
            </a:r>
            <a:r>
              <a:rPr lang="de-DE" dirty="0" err="1"/>
              <a:t>weighted</a:t>
            </a:r>
            <a:r>
              <a:rPr lang="de-DE" dirty="0"/>
              <a:t> linear fit 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. So  just a </a:t>
            </a:r>
            <a:r>
              <a:rPr lang="de-DE" dirty="0" err="1"/>
              <a:t>weighted</a:t>
            </a:r>
            <a:r>
              <a:rPr lang="de-DE" dirty="0"/>
              <a:t> least </a:t>
            </a:r>
            <a:r>
              <a:rPr lang="de-DE" dirty="0" err="1"/>
              <a:t>squares</a:t>
            </a:r>
            <a:r>
              <a:rPr lang="de-DE" dirty="0"/>
              <a:t>.</a:t>
            </a:r>
          </a:p>
          <a:p>
            <a:r>
              <a:rPr lang="de-DE" dirty="0"/>
              <a:t>Both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R2-score. But </a:t>
            </a:r>
            <a:r>
              <a:rPr lang="de-DE" dirty="0" err="1"/>
              <a:t>notice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Dir. RBF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non-</a:t>
            </a:r>
            <a:r>
              <a:rPr lang="de-DE" dirty="0" err="1"/>
              <a:t>negligable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.</a:t>
            </a:r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an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estimator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still </a:t>
            </a:r>
            <a:r>
              <a:rPr lang="de-DE" dirty="0" err="1"/>
              <a:t>reconstruct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time </a:t>
            </a:r>
            <a:r>
              <a:rPr lang="de-DE" dirty="0" err="1"/>
              <a:t>constraints</a:t>
            </a:r>
            <a:r>
              <a:rPr lang="de-DE" dirty="0"/>
              <a:t>, and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, I will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RBF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441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Left</a:t>
            </a:r>
            <a:r>
              <a:rPr lang="de-DE" dirty="0"/>
              <a:t>: True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estimator</a:t>
            </a:r>
            <a:endParaRPr lang="de-DE" dirty="0"/>
          </a:p>
          <a:p>
            <a:r>
              <a:rPr lang="de-DE" dirty="0"/>
              <a:t>Center: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estimator</a:t>
            </a:r>
            <a:r>
              <a:rPr lang="de-DE" dirty="0"/>
              <a:t>.</a:t>
            </a:r>
          </a:p>
          <a:p>
            <a:r>
              <a:rPr lang="de-DE" dirty="0"/>
              <a:t>Right: </a:t>
            </a:r>
            <a:r>
              <a:rPr lang="de-DE" dirty="0" err="1"/>
              <a:t>Residuals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Notice</a:t>
            </a:r>
            <a:r>
              <a:rPr lang="de-DE" dirty="0"/>
              <a:t>: </a:t>
            </a:r>
            <a:r>
              <a:rPr lang="de-DE" dirty="0" err="1"/>
              <a:t>Overprediction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,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>
                <a:sym typeface="Wingdings" pitchFamily="2" charset="2"/>
              </a:rPr>
              <a:t>( </a:t>
            </a:r>
            <a:r>
              <a:rPr lang="de-DE" dirty="0" err="1">
                <a:sym typeface="Wingdings" pitchFamily="2" charset="2"/>
              </a:rPr>
              <a:t>cannot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predict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values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close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zero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130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I </a:t>
            </a:r>
            <a:r>
              <a:rPr lang="de-DE" dirty="0" err="1"/>
              <a:t>said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modelled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Gaussian</a:t>
            </a:r>
            <a:r>
              <a:rPr lang="de-DE" dirty="0"/>
              <a:t> Random </a:t>
            </a:r>
            <a:r>
              <a:rPr lang="de-DE" dirty="0" err="1"/>
              <a:t>field</a:t>
            </a:r>
            <a:r>
              <a:rPr lang="de-DE" dirty="0"/>
              <a:t>. 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recover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gaussianity</a:t>
            </a:r>
            <a:r>
              <a:rPr lang="de-DE" dirty="0"/>
              <a:t>? </a:t>
            </a:r>
          </a:p>
          <a:p>
            <a:r>
              <a:rPr lang="de-DE" dirty="0"/>
              <a:t>Mean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. </a:t>
            </a:r>
          </a:p>
          <a:p>
            <a:r>
              <a:rPr lang="de-DE" dirty="0"/>
              <a:t>Limitation: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convergences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.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negative </a:t>
            </a:r>
            <a:r>
              <a:rPr lang="de-DE" dirty="0" err="1"/>
              <a:t>or</a:t>
            </a:r>
            <a:r>
              <a:rPr lang="de-DE" dirty="0"/>
              <a:t> positive </a:t>
            </a:r>
            <a:r>
              <a:rPr lang="de-DE" dirty="0" err="1"/>
              <a:t>values</a:t>
            </a:r>
            <a:r>
              <a:rPr lang="de-DE" dirty="0"/>
              <a:t>. </a:t>
            </a:r>
            <a:r>
              <a:rPr lang="de-DE" dirty="0">
                <a:sym typeface="Wingdings" pitchFamily="2" charset="2"/>
              </a:rPr>
              <a:t> Bimodal </a:t>
            </a:r>
            <a:r>
              <a:rPr lang="de-DE" dirty="0" err="1">
                <a:sym typeface="Wingdings" pitchFamily="2" charset="2"/>
              </a:rPr>
              <a:t>distribution</a:t>
            </a: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This also </a:t>
            </a:r>
            <a:r>
              <a:rPr lang="de-DE" dirty="0" err="1">
                <a:sym typeface="Wingdings" pitchFamily="2" charset="2"/>
              </a:rPr>
              <a:t>leads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a </a:t>
            </a:r>
            <a:r>
              <a:rPr lang="de-DE" dirty="0" err="1">
                <a:sym typeface="Wingdings" pitchFamily="2" charset="2"/>
              </a:rPr>
              <a:t>small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deviation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from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Gaussianity</a:t>
            </a:r>
            <a:r>
              <a:rPr lang="de-DE" dirty="0">
                <a:sym typeface="Wingdings" pitchFamily="2" charset="2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6899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statistic</a:t>
            </a:r>
            <a:r>
              <a:rPr lang="de-DE" dirty="0"/>
              <a:t>. 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recover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spectrum</a:t>
            </a:r>
            <a:r>
              <a:rPr lang="de-DE" dirty="0"/>
              <a:t>?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partially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,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ell</a:t>
            </a:r>
            <a:r>
              <a:rPr lang="de-DE" dirty="0"/>
              <a:t>=40,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recovery</a:t>
            </a:r>
            <a:r>
              <a:rPr lang="de-DE" dirty="0"/>
              <a:t>. </a:t>
            </a:r>
          </a:p>
          <a:p>
            <a:r>
              <a:rPr lang="de-DE" dirty="0" err="1"/>
              <a:t>While</a:t>
            </a:r>
            <a:r>
              <a:rPr lang="de-DE" dirty="0"/>
              <a:t> on large </a:t>
            </a:r>
            <a:r>
              <a:rPr lang="de-DE" dirty="0" err="1"/>
              <a:t>scales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overpredict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large </a:t>
            </a:r>
            <a:r>
              <a:rPr lang="de-DE" dirty="0" err="1"/>
              <a:t>uncertainty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couldn‘t</a:t>
            </a:r>
            <a:r>
              <a:rPr lang="de-DE" dirty="0"/>
              <a:t>  </a:t>
            </a:r>
            <a:r>
              <a:rPr lang="de-DE" dirty="0" err="1"/>
              <a:t>recover</a:t>
            </a:r>
            <a:r>
              <a:rPr lang="de-DE" dirty="0"/>
              <a:t> multiple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quantify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.</a:t>
            </a:r>
          </a:p>
          <a:p>
            <a:r>
              <a:rPr lang="de-DE" dirty="0"/>
              <a:t>Other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excess</a:t>
            </a:r>
            <a:r>
              <a:rPr lang="de-DE" dirty="0"/>
              <a:t> power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overpredicted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.</a:t>
            </a:r>
          </a:p>
          <a:p>
            <a:r>
              <a:rPr lang="de-DE" dirty="0"/>
              <a:t>Also,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 </a:t>
            </a:r>
            <a:r>
              <a:rPr lang="de-DE" dirty="0" err="1"/>
              <a:t>Appearing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was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084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3106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530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I </a:t>
            </a:r>
            <a:r>
              <a:rPr lang="de-DE" dirty="0" err="1"/>
              <a:t>said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modelled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Gaussian</a:t>
            </a:r>
            <a:r>
              <a:rPr lang="de-DE" dirty="0"/>
              <a:t> Random </a:t>
            </a:r>
            <a:r>
              <a:rPr lang="de-DE" dirty="0" err="1"/>
              <a:t>field</a:t>
            </a:r>
            <a:r>
              <a:rPr lang="de-DE" dirty="0"/>
              <a:t>. 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recover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gaussianity</a:t>
            </a:r>
            <a:r>
              <a:rPr lang="de-DE" dirty="0"/>
              <a:t>? </a:t>
            </a:r>
          </a:p>
          <a:p>
            <a:r>
              <a:rPr lang="de-DE" dirty="0"/>
              <a:t>Mean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. </a:t>
            </a:r>
          </a:p>
          <a:p>
            <a:r>
              <a:rPr lang="de-DE" dirty="0"/>
              <a:t>Limitation: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convergences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.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negative </a:t>
            </a:r>
            <a:r>
              <a:rPr lang="de-DE" dirty="0" err="1"/>
              <a:t>or</a:t>
            </a:r>
            <a:r>
              <a:rPr lang="de-DE" dirty="0"/>
              <a:t> positive </a:t>
            </a:r>
            <a:r>
              <a:rPr lang="de-DE" dirty="0" err="1"/>
              <a:t>values</a:t>
            </a:r>
            <a:r>
              <a:rPr lang="de-DE" dirty="0"/>
              <a:t>. </a:t>
            </a:r>
            <a:r>
              <a:rPr lang="de-DE" dirty="0">
                <a:sym typeface="Wingdings" pitchFamily="2" charset="2"/>
              </a:rPr>
              <a:t> Bimodal </a:t>
            </a:r>
            <a:r>
              <a:rPr lang="de-DE" dirty="0" err="1">
                <a:sym typeface="Wingdings" pitchFamily="2" charset="2"/>
              </a:rPr>
              <a:t>distribution</a:t>
            </a: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This also </a:t>
            </a:r>
            <a:r>
              <a:rPr lang="de-DE" dirty="0" err="1">
                <a:sym typeface="Wingdings" pitchFamily="2" charset="2"/>
              </a:rPr>
              <a:t>leads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a </a:t>
            </a:r>
            <a:r>
              <a:rPr lang="de-DE" dirty="0" err="1">
                <a:sym typeface="Wingdings" pitchFamily="2" charset="2"/>
              </a:rPr>
              <a:t>small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deviation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from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Gaussianity</a:t>
            </a:r>
            <a:r>
              <a:rPr lang="de-DE" dirty="0">
                <a:sym typeface="Wingdings" pitchFamily="2" charset="2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4201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statistic</a:t>
            </a:r>
            <a:r>
              <a:rPr lang="de-DE" dirty="0"/>
              <a:t>. 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recover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spectrum</a:t>
            </a:r>
            <a:r>
              <a:rPr lang="de-DE" dirty="0"/>
              <a:t>?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partially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,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ell</a:t>
            </a:r>
            <a:r>
              <a:rPr lang="de-DE" dirty="0"/>
              <a:t>=40,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recovery</a:t>
            </a:r>
            <a:r>
              <a:rPr lang="de-DE" dirty="0"/>
              <a:t>. </a:t>
            </a:r>
          </a:p>
          <a:p>
            <a:r>
              <a:rPr lang="de-DE" dirty="0" err="1"/>
              <a:t>While</a:t>
            </a:r>
            <a:r>
              <a:rPr lang="de-DE" dirty="0"/>
              <a:t> on large </a:t>
            </a:r>
            <a:r>
              <a:rPr lang="de-DE" dirty="0" err="1"/>
              <a:t>scales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overpredict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large </a:t>
            </a:r>
            <a:r>
              <a:rPr lang="de-DE" dirty="0" err="1"/>
              <a:t>uncertainty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couldn‘t</a:t>
            </a:r>
            <a:r>
              <a:rPr lang="de-DE" dirty="0"/>
              <a:t>  </a:t>
            </a:r>
            <a:r>
              <a:rPr lang="de-DE" dirty="0" err="1"/>
              <a:t>recover</a:t>
            </a:r>
            <a:r>
              <a:rPr lang="de-DE" dirty="0"/>
              <a:t> multiple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quantify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.</a:t>
            </a:r>
          </a:p>
          <a:p>
            <a:r>
              <a:rPr lang="de-DE" dirty="0"/>
              <a:t>Other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excess</a:t>
            </a:r>
            <a:r>
              <a:rPr lang="de-DE" dirty="0"/>
              <a:t> power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overpredicted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.</a:t>
            </a:r>
          </a:p>
          <a:p>
            <a:r>
              <a:rPr lang="de-DE" dirty="0"/>
              <a:t>Also,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 </a:t>
            </a:r>
            <a:r>
              <a:rPr lang="de-DE" dirty="0" err="1"/>
              <a:t>Appearing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was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976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053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6214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simulated</a:t>
            </a:r>
            <a:r>
              <a:rPr lang="de-DE" dirty="0"/>
              <a:t> Galaxy </a:t>
            </a:r>
            <a:r>
              <a:rPr lang="de-DE" dirty="0" err="1"/>
              <a:t>catalogue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Galsbi</a:t>
            </a:r>
            <a:r>
              <a:rPr lang="de-DE" dirty="0"/>
              <a:t>. 31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galaxies</a:t>
            </a:r>
            <a:r>
              <a:rPr lang="de-DE" dirty="0"/>
              <a:t> on a </a:t>
            </a:r>
            <a:r>
              <a:rPr lang="de-DE" dirty="0" err="1"/>
              <a:t>sky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1000deg</a:t>
            </a:r>
            <a:r>
              <a:rPr lang="de-DE" baseline="30000" dirty="0"/>
              <a:t>2</a:t>
            </a:r>
            <a:r>
              <a:rPr lang="de-DE" baseline="0" dirty="0"/>
              <a:t>.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intrinsic</a:t>
            </a:r>
            <a:r>
              <a:rPr lang="de-DE" baseline="0" dirty="0"/>
              <a:t> </a:t>
            </a:r>
            <a:r>
              <a:rPr lang="de-DE" baseline="0" dirty="0" err="1"/>
              <a:t>sizes</a:t>
            </a:r>
            <a:r>
              <a:rPr lang="de-DE" baseline="0" dirty="0"/>
              <a:t> </a:t>
            </a:r>
            <a:r>
              <a:rPr lang="de-DE" baseline="0" dirty="0" err="1"/>
              <a:t>given</a:t>
            </a:r>
            <a:r>
              <a:rPr lang="de-DE" baseline="0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67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Applying</a:t>
            </a:r>
            <a:r>
              <a:rPr lang="de-DE" dirty="0"/>
              <a:t> a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pixelized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galaxy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formula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,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lensing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350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galaxies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global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(20‘000).</a:t>
            </a:r>
          </a:p>
          <a:p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. Also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717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MMD.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kernel-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 Given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in a </a:t>
            </a:r>
            <a:r>
              <a:rPr lang="de-DE" dirty="0" err="1"/>
              <a:t>Reproducing</a:t>
            </a:r>
            <a:r>
              <a:rPr lang="de-DE" dirty="0"/>
              <a:t> Kernel Hilbert Space.</a:t>
            </a:r>
          </a:p>
          <a:p>
            <a:r>
              <a:rPr lang="de-DE" dirty="0"/>
              <a:t>The MMD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in </a:t>
            </a:r>
            <a:r>
              <a:rPr lang="de-DE" dirty="0" err="1"/>
              <a:t>that</a:t>
            </a:r>
            <a:r>
              <a:rPr lang="de-DE" dirty="0"/>
              <a:t> Space.</a:t>
            </a:r>
          </a:p>
          <a:p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kernels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different RKHS,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545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noticed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.</a:t>
            </a:r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non-negative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not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shift.</a:t>
            </a:r>
          </a:p>
          <a:p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positive </a:t>
            </a:r>
            <a:r>
              <a:rPr lang="de-DE" dirty="0" err="1"/>
              <a:t>from</a:t>
            </a:r>
            <a:r>
              <a:rPr lang="de-DE" dirty="0"/>
              <a:t> negative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5649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.</a:t>
            </a:r>
          </a:p>
          <a:p>
            <a:r>
              <a:rPr lang="de-DE" dirty="0"/>
              <a:t>Standard RBF </a:t>
            </a:r>
            <a:r>
              <a:rPr lang="de-DE" dirty="0" err="1"/>
              <a:t>kernel</a:t>
            </a:r>
            <a:r>
              <a:rPr lang="de-DE" dirty="0"/>
              <a:t>: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positive MMD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-shift.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783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17" descr="Ein Bild, das Universum, Raum, Astronomie, Weltraum enthält.&#10;&#10;Automatisch generierte Beschreibung">
            <a:extLst>
              <a:ext uri="{FF2B5EF4-FFF2-40B4-BE49-F238E27FC236}">
                <a16:creationId xmlns:a16="http://schemas.microsoft.com/office/drawing/2014/main" id="{FF17A861-1C5F-7135-4612-CD4F343A0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8" b="26578"/>
          <a:stretch>
            <a:fillRect/>
          </a:stretch>
        </p:blipFill>
        <p:spPr>
          <a:xfrm>
            <a:off x="122176" y="725716"/>
            <a:ext cx="11947648" cy="585336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568" y="3652400"/>
            <a:ext cx="9613558" cy="2772000"/>
          </a:xfrm>
        </p:spPr>
        <p:txBody>
          <a:bodyPr/>
          <a:lstStyle/>
          <a:p>
            <a:r>
              <a:rPr lang="de-DE" dirty="0"/>
              <a:t>An MMD Approach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Inferring</a:t>
            </a:r>
            <a:r>
              <a:rPr lang="de-DE" dirty="0"/>
              <a:t> </a:t>
            </a:r>
            <a:r>
              <a:rPr lang="de-DE" dirty="0" err="1"/>
              <a:t>Weak</a:t>
            </a:r>
            <a:r>
              <a:rPr lang="de-DE" dirty="0"/>
              <a:t> Lensing Convergence </a:t>
            </a:r>
            <a:r>
              <a:rPr lang="de-DE" dirty="0" err="1"/>
              <a:t>from</a:t>
            </a:r>
            <a:r>
              <a:rPr lang="de-DE" dirty="0"/>
              <a:t> Galaxy Sizes</a:t>
            </a:r>
            <a:br>
              <a:rPr lang="de-DE" dirty="0"/>
            </a:b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579084"/>
            <a:ext cx="1869661" cy="467766"/>
          </a:xfrm>
        </p:spPr>
        <p:txBody>
          <a:bodyPr/>
          <a:lstStyle/>
          <a:p>
            <a:r>
              <a:rPr lang="de-DE" dirty="0"/>
              <a:t>NASA Hubble Space </a:t>
            </a:r>
            <a:r>
              <a:rPr lang="de-DE" dirty="0" err="1"/>
              <a:t>Telescope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73F34C-F847-CEE7-456B-032FE2AF6352}"/>
              </a:ext>
            </a:extLst>
          </p:cNvPr>
          <p:cNvSpPr txBox="1"/>
          <p:nvPr/>
        </p:nvSpPr>
        <p:spPr>
          <a:xfrm>
            <a:off x="852616" y="5214551"/>
            <a:ext cx="7364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Santiago Brunner</a:t>
            </a:r>
          </a:p>
          <a:p>
            <a:r>
              <a:rPr lang="de-DE" dirty="0">
                <a:solidFill>
                  <a:schemeClr val="bg1"/>
                </a:solidFill>
              </a:rPr>
              <a:t>Semester Project,</a:t>
            </a:r>
          </a:p>
          <a:p>
            <a:r>
              <a:rPr lang="de-DE" dirty="0" err="1">
                <a:solidFill>
                  <a:schemeClr val="bg1"/>
                </a:solidFill>
              </a:rPr>
              <a:t>Supervised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Prof. </a:t>
            </a:r>
            <a:r>
              <a:rPr lang="de-DE" dirty="0" err="1">
                <a:solidFill>
                  <a:schemeClr val="bg1"/>
                </a:solidFill>
              </a:rPr>
              <a:t>Refregier</a:t>
            </a:r>
            <a:r>
              <a:rPr lang="de-DE" dirty="0">
                <a:solidFill>
                  <a:schemeClr val="bg1"/>
                </a:solidFill>
              </a:rPr>
              <a:t>, Veronika </a:t>
            </a:r>
            <a:r>
              <a:rPr lang="de-DE" dirty="0" err="1">
                <a:solidFill>
                  <a:schemeClr val="bg1"/>
                </a:solidFill>
              </a:rPr>
              <a:t>Oehl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15 </a:t>
            </a:r>
            <a:r>
              <a:rPr lang="de-DE" dirty="0" err="1">
                <a:solidFill>
                  <a:schemeClr val="bg1"/>
                </a:solidFill>
              </a:rPr>
              <a:t>December</a:t>
            </a:r>
            <a:r>
              <a:rPr lang="de-DE" dirty="0">
                <a:solidFill>
                  <a:schemeClr val="bg1"/>
                </a:solidFill>
              </a:rPr>
              <a:t> 2025, </a:t>
            </a:r>
            <a:r>
              <a:rPr lang="de-DE" dirty="0" err="1">
                <a:solidFill>
                  <a:schemeClr val="bg1"/>
                </a:solidFill>
              </a:rPr>
              <a:t>Zurich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9771A-C668-9D47-C8F9-31CC17BC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Sign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F9BB3A-7BF2-E5B3-B65B-AFC49073EB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/>
                  <a:t>MMD ≥ 0 per </a:t>
                </a:r>
                <a:r>
                  <a:rPr lang="de-DE" sz="2000" dirty="0" err="1"/>
                  <a:t>definition</a:t>
                </a:r>
                <a:endParaRPr lang="de-DE" sz="2000" dirty="0"/>
              </a:p>
              <a:p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de-DE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sz="2000" dirty="0">
                    <a:sym typeface="Wingdings" pitchFamily="2" charset="2"/>
                  </a:rPr>
                  <a:t>MMD </a:t>
                </a:r>
                <a:r>
                  <a:rPr lang="de-DE" sz="2000" dirty="0" err="1">
                    <a:sym typeface="Wingdings" pitchFamily="2" charset="2"/>
                  </a:rPr>
                  <a:t>cannot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distinguish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direction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of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the</a:t>
                </a:r>
                <a:r>
                  <a:rPr lang="de-DE" sz="2000" dirty="0">
                    <a:sym typeface="Wingdings" pitchFamily="2" charset="2"/>
                  </a:rPr>
                  <a:t> shift</a:t>
                </a: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F9BB3A-7BF2-E5B3-B65B-AFC49073E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91"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B2C426-0201-57E4-52DA-B476A7C0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07CBE9-BF58-63D7-2D38-03D95FD0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C1566-0C43-8DDC-D64D-D9E1090D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23859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21779-FDD6-695C-32D7-4D553E44F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Solutions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AF29BEF-5B74-A2DC-A6F8-A32619E0FB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5" cy="18987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APPROACH 1: RBF Kernel + Mean-Shift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CH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CH" dirty="0"/>
              </a:p>
              <a:p>
                <a:r>
                  <a:rPr lang="de-CH" dirty="0"/>
                  <a:t>Standard RBF </a:t>
                </a:r>
                <a:r>
                  <a:rPr lang="de-CH" dirty="0" err="1"/>
                  <a:t>kernel</a:t>
                </a:r>
                <a:endParaRPr lang="de-CH" dirty="0"/>
              </a:p>
              <a:p>
                <a:r>
                  <a:rPr lang="de-CH" dirty="0" err="1"/>
                  <a:t>Assign</a:t>
                </a:r>
                <a:r>
                  <a:rPr lang="de-CH" dirty="0"/>
                  <a:t> </a:t>
                </a:r>
                <a:r>
                  <a:rPr lang="de-CH" dirty="0" err="1"/>
                  <a:t>sign</a:t>
                </a:r>
                <a:r>
                  <a:rPr lang="de-CH" dirty="0"/>
                  <a:t> </a:t>
                </a:r>
                <a:r>
                  <a:rPr lang="de-CH" dirty="0" err="1"/>
                  <a:t>based</a:t>
                </a:r>
                <a:r>
                  <a:rPr lang="de-CH" dirty="0"/>
                  <a:t> on </a:t>
                </a:r>
                <a:r>
                  <a:rPr lang="de-CH" dirty="0" err="1"/>
                  <a:t>distribution</a:t>
                </a:r>
                <a:r>
                  <a:rPr lang="de-CH" dirty="0"/>
                  <a:t> shift: 	</a:t>
                </a:r>
                <a:r>
                  <a:rPr lang="de-CH" b="1" dirty="0" err="1"/>
                  <a:t>sign</a:t>
                </a:r>
                <a:r>
                  <a:rPr lang="de-CH" b="1" dirty="0"/>
                  <a:t>(MMD</a:t>
                </a:r>
                <a:r>
                  <a:rPr lang="de-CH" b="1" baseline="30000" dirty="0"/>
                  <a:t>2</a:t>
                </a:r>
                <a:r>
                  <a:rPr lang="de-CH" b="1" dirty="0"/>
                  <a:t>) = </a:t>
                </a:r>
                <a:r>
                  <a:rPr lang="de-CH" b="1" dirty="0" err="1"/>
                  <a:t>sign</a:t>
                </a:r>
                <a:r>
                  <a:rPr lang="de-CH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800" b="1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loc</m:t>
                        </m:r>
                      </m:sub>
                    </m:sSub>
                    <m:r>
                      <a:rPr lang="en-US" sz="1800" b="1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de-CH" sz="18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glob</m:t>
                        </m:r>
                      </m:sub>
                    </m:sSub>
                  </m:oMath>
                </a14:m>
                <a:r>
                  <a:rPr lang="de-CH" sz="18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de-CH" dirty="0"/>
              </a:p>
              <a:p>
                <a:pPr marL="0" indent="0">
                  <a:buNone/>
                </a:pPr>
                <a:endParaRPr lang="de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AF29BEF-5B74-A2DC-A6F8-A32619E0F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5" cy="1898736"/>
              </a:xfrm>
              <a:blipFill>
                <a:blip r:embed="rId3"/>
                <a:stretch>
                  <a:fillRect l="-1300" t="-4000" b="-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5F7BE7-8CAC-5436-6D6C-059BD204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09D21C-C373-41BF-247E-6626E4B7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029526-8CC6-C0F1-BF9F-A7A0972B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4657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21779-FDD6-695C-32D7-4D553E44F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Solutions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AF29BEF-5B74-A2DC-A6F8-A32619E0FB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5" cy="18987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dirty="0">
                    <a:solidFill>
                      <a:schemeClr val="bg1">
                        <a:lumMod val="75000"/>
                      </a:schemeClr>
                    </a:solidFill>
                  </a:rPr>
                  <a:t>APPROACH 1: RBF Kernel + Mean-Shift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de-CH" sz="2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sz="2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sz="2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CH" sz="2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CH" sz="20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CH" sz="2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0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20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de-CH" sz="20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CH" sz="20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CH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de-CH" dirty="0">
                    <a:solidFill>
                      <a:schemeClr val="bg1">
                        <a:lumMod val="75000"/>
                      </a:schemeClr>
                    </a:solidFill>
                  </a:rPr>
                  <a:t>Standard RBF </a:t>
                </a:r>
                <a:r>
                  <a:rPr lang="de-CH" dirty="0" err="1">
                    <a:solidFill>
                      <a:schemeClr val="bg1">
                        <a:lumMod val="75000"/>
                      </a:schemeClr>
                    </a:solidFill>
                  </a:rPr>
                  <a:t>kernel</a:t>
                </a:r>
                <a:endParaRPr lang="de-CH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de-CH" dirty="0" err="1">
                    <a:solidFill>
                      <a:schemeClr val="bg1">
                        <a:lumMod val="75000"/>
                      </a:schemeClr>
                    </a:solidFill>
                  </a:rPr>
                  <a:t>Assign</a:t>
                </a:r>
                <a:r>
                  <a:rPr lang="de-CH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de-CH" dirty="0" err="1">
                    <a:solidFill>
                      <a:schemeClr val="bg1">
                        <a:lumMod val="75000"/>
                      </a:schemeClr>
                    </a:solidFill>
                  </a:rPr>
                  <a:t>sign</a:t>
                </a:r>
                <a:r>
                  <a:rPr lang="de-CH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de-CH" dirty="0" err="1">
                    <a:solidFill>
                      <a:schemeClr val="bg1">
                        <a:lumMod val="75000"/>
                      </a:schemeClr>
                    </a:solidFill>
                  </a:rPr>
                  <a:t>based</a:t>
                </a:r>
                <a:r>
                  <a:rPr lang="de-CH" dirty="0">
                    <a:solidFill>
                      <a:schemeClr val="bg1">
                        <a:lumMod val="75000"/>
                      </a:schemeClr>
                    </a:solidFill>
                  </a:rPr>
                  <a:t> on </a:t>
                </a:r>
                <a:r>
                  <a:rPr lang="de-CH" dirty="0" err="1">
                    <a:solidFill>
                      <a:schemeClr val="bg1">
                        <a:lumMod val="75000"/>
                      </a:schemeClr>
                    </a:solidFill>
                  </a:rPr>
                  <a:t>distribution</a:t>
                </a:r>
                <a:r>
                  <a:rPr lang="de-CH" dirty="0">
                    <a:solidFill>
                      <a:schemeClr val="bg1">
                        <a:lumMod val="75000"/>
                      </a:schemeClr>
                    </a:solidFill>
                  </a:rPr>
                  <a:t> shift: 	</a:t>
                </a:r>
                <a:r>
                  <a:rPr lang="de-CH" b="1" dirty="0" err="1">
                    <a:solidFill>
                      <a:schemeClr val="bg1">
                        <a:lumMod val="75000"/>
                      </a:schemeClr>
                    </a:solidFill>
                  </a:rPr>
                  <a:t>sign</a:t>
                </a:r>
                <a:r>
                  <a:rPr lang="de-CH" b="1" dirty="0">
                    <a:solidFill>
                      <a:schemeClr val="bg1">
                        <a:lumMod val="75000"/>
                      </a:schemeClr>
                    </a:solidFill>
                  </a:rPr>
                  <a:t>(MMD</a:t>
                </a:r>
                <a:r>
                  <a:rPr lang="de-CH" b="1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de-CH" b="1" dirty="0">
                    <a:solidFill>
                      <a:schemeClr val="bg1">
                        <a:lumMod val="75000"/>
                      </a:schemeClr>
                    </a:solidFill>
                  </a:rPr>
                  <a:t>) = </a:t>
                </a:r>
                <a:r>
                  <a:rPr lang="de-CH" b="1" dirty="0" err="1">
                    <a:solidFill>
                      <a:schemeClr val="bg1">
                        <a:lumMod val="75000"/>
                      </a:schemeClr>
                    </a:solidFill>
                  </a:rPr>
                  <a:t>sign</a:t>
                </a:r>
                <a:r>
                  <a:rPr lang="de-CH" b="1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800" b="1" i="1" kern="10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kern="100">
                            <a:solidFill>
                              <a:schemeClr val="bg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1" kern="100">
                            <a:solidFill>
                              <a:schemeClr val="bg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loc</m:t>
                        </m:r>
                      </m:sub>
                    </m:sSub>
                    <m:r>
                      <a:rPr lang="en-US" sz="1800" b="1" i="1" kern="10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de-CH" sz="1800" b="1" i="1" kern="100">
                            <a:solidFill>
                              <a:schemeClr val="bg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kern="100">
                            <a:solidFill>
                              <a:schemeClr val="bg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1" kern="100">
                            <a:solidFill>
                              <a:schemeClr val="bg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glob</m:t>
                        </m:r>
                      </m:sub>
                    </m:sSub>
                  </m:oMath>
                </a14:m>
                <a:r>
                  <a:rPr lang="de-CH" sz="1800" b="1" kern="1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de-CH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de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AF29BEF-5B74-A2DC-A6F8-A32619E0F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5" cy="1898736"/>
              </a:xfrm>
              <a:blipFill>
                <a:blip r:embed="rId3"/>
                <a:stretch>
                  <a:fillRect l="-1300" t="-4000" b="-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5F7BE7-8CAC-5436-6D6C-059BD204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09D21C-C373-41BF-247E-6626E4B7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029526-8CC6-C0F1-BF9F-A7A0972B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7C79559-ED4A-CD34-DF82-42B6DB7E4361}"/>
                  </a:ext>
                </a:extLst>
              </p:cNvPr>
              <p:cNvSpPr txBox="1"/>
              <p:nvPr/>
            </p:nvSpPr>
            <p:spPr>
              <a:xfrm>
                <a:off x="731837" y="3571103"/>
                <a:ext cx="10728325" cy="2729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APPROACH 2: </a:t>
                </a:r>
                <a:r>
                  <a:rPr lang="de-DE" dirty="0" err="1"/>
                  <a:t>Directed</a:t>
                </a:r>
                <a:r>
                  <a:rPr lang="de-DE" dirty="0"/>
                  <a:t> RBF Kernel</a:t>
                </a:r>
              </a:p>
              <a:p>
                <a:pPr/>
                <a:r>
                  <a:rPr lang="de-DE" dirty="0"/>
                  <a:t>				</a:t>
                </a:r>
                <a:br>
                  <a:rPr lang="de-CH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de-CH" sz="2000" b="1" i="0" smtClean="0">
                          <a:latin typeface="Cambria Math" panose="02040503050406030204" pitchFamily="18" charset="0"/>
                        </a:rPr>
                        <m:t>sgn</m:t>
                      </m:r>
                      <m:d>
                        <m:dPr>
                          <m:ctrlPr>
                            <a:rPr lang="de-CH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CH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de-CH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CH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CH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CH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CH" b="0" dirty="0">
                  <a:ea typeface="Cambria Math" panose="02040503050406030204" pitchFamily="18" charset="0"/>
                </a:endParaRPr>
              </a:p>
              <a:p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Custom </a:t>
                </a:r>
                <a:r>
                  <a:rPr lang="de-DE" dirty="0" err="1"/>
                  <a:t>asymmetric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Intrinsically</a:t>
                </a:r>
                <a:r>
                  <a:rPr lang="de-DE" dirty="0"/>
                  <a:t> </a:t>
                </a:r>
                <a:r>
                  <a:rPr lang="de-DE" dirty="0" err="1"/>
                  <a:t>captures</a:t>
                </a:r>
                <a:r>
                  <a:rPr lang="de-DE" dirty="0"/>
                  <a:t> </a:t>
                </a:r>
                <a:r>
                  <a:rPr lang="de-DE" dirty="0" err="1"/>
                  <a:t>direction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Signed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contruction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7C79559-ED4A-CD34-DF82-42B6DB7E4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3571103"/>
                <a:ext cx="10728325" cy="2729017"/>
              </a:xfrm>
              <a:prstGeom prst="rect">
                <a:avLst/>
              </a:prstGeom>
              <a:blipFill>
                <a:blip r:embed="rId4"/>
                <a:stretch>
                  <a:fillRect l="-473" t="-13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A54DBE-4C19-57FF-EB33-117533F09C33}"/>
              </a:ext>
            </a:extLst>
          </p:cNvPr>
          <p:cNvCxnSpPr/>
          <p:nvPr/>
        </p:nvCxnSpPr>
        <p:spPr>
          <a:xfrm>
            <a:off x="383059" y="3429000"/>
            <a:ext cx="110771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70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9D997-DB0C-DBEB-1D1B-357AC693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: Validation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3AFFE2-720D-82F6-3BE7-A0449EFBA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Mean-Shift</a:t>
                </a:r>
                <a:r>
                  <a:rPr lang="de-DE" sz="2400" dirty="0"/>
                  <a:t>: 74% </a:t>
                </a:r>
                <a:r>
                  <a:rPr lang="de-DE" dirty="0" err="1"/>
                  <a:t>correct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Directed</a:t>
                </a:r>
                <a:r>
                  <a:rPr lang="de-DE" dirty="0"/>
                  <a:t> RBF: </a:t>
                </a:r>
                <a:r>
                  <a:rPr lang="de-DE" sz="2400" dirty="0"/>
                  <a:t>71%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de-DE" dirty="0"/>
                  <a:t>Both </a:t>
                </a:r>
                <a:r>
                  <a:rPr lang="de-DE" dirty="0" err="1"/>
                  <a:t>well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</a:t>
                </a:r>
                <a:r>
                  <a:rPr lang="de-DE" dirty="0" err="1"/>
                  <a:t>guessing</a:t>
                </a:r>
                <a:endParaRPr lang="de-DE" dirty="0"/>
              </a:p>
              <a:p>
                <a:pPr lvl="1"/>
                <a:r>
                  <a:rPr lang="de-DE" dirty="0" err="1"/>
                  <a:t>Missasignments</a:t>
                </a:r>
                <a:r>
                  <a:rPr lang="de-DE" dirty="0"/>
                  <a:t> </a:t>
                </a:r>
                <a:r>
                  <a:rPr lang="de-DE" dirty="0" err="1"/>
                  <a:t>mainly</a:t>
                </a:r>
                <a:r>
                  <a:rPr lang="de-DE" dirty="0"/>
                  <a:t> at </a:t>
                </a:r>
                <a:r>
                  <a:rPr lang="de-DE" dirty="0" err="1"/>
                  <a:t>low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CH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de-CH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de-DE" sz="2400" dirty="0"/>
              </a:p>
              <a:p>
                <a:pPr marL="266700" lvl="1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3AFFE2-720D-82F6-3BE7-A0449EFBA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21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E7D38C-9A8D-3B94-D437-238D9CEA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81CE37-B40A-0BA1-7F98-DDB1CFC52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94AA99-C833-4AC1-89E1-00B9F3C6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70720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1F4E6-3677-9153-D2D3-D6CE3B25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Estimators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118B7-6232-28B8-0E05-9A204FF0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EFC7BC-0B96-9C3F-E94E-1D6E59D4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B2E348-DBA8-4A47-F480-B307A8642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0452729-B5BE-ECDA-5D2C-45993690A9C8}"/>
              </a:ext>
            </a:extLst>
          </p:cNvPr>
          <p:cNvCxnSpPr>
            <a:cxnSpLocks/>
          </p:cNvCxnSpPr>
          <p:nvPr/>
        </p:nvCxnSpPr>
        <p:spPr>
          <a:xfrm>
            <a:off x="5971102" y="657017"/>
            <a:ext cx="0" cy="49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8C3B057-BB0E-231B-19CF-2C5E58936EE3}"/>
                  </a:ext>
                </a:extLst>
              </p:cNvPr>
              <p:cNvSpPr txBox="1"/>
              <p:nvPr/>
            </p:nvSpPr>
            <p:spPr>
              <a:xfrm>
                <a:off x="1124465" y="4955059"/>
                <a:ext cx="4522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0.91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Unbiased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de-DE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8C3B057-BB0E-231B-19CF-2C5E58936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465" y="4955059"/>
                <a:ext cx="4522573" cy="923330"/>
              </a:xfrm>
              <a:prstGeom prst="rect">
                <a:avLst/>
              </a:prstGeom>
              <a:blipFill>
                <a:blip r:embed="rId3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7F4895D-6B23-68CB-A5B3-CFF9D99D47C6}"/>
                  </a:ext>
                </a:extLst>
              </p:cNvPr>
              <p:cNvSpPr txBox="1"/>
              <p:nvPr/>
            </p:nvSpPr>
            <p:spPr>
              <a:xfrm>
                <a:off x="6801664" y="4955059"/>
                <a:ext cx="46584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Small </a:t>
                </a:r>
                <a:r>
                  <a:rPr lang="de-DE" dirty="0" err="1"/>
                  <a:t>bias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Larger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7F4895D-6B23-68CB-A5B3-CFF9D99D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664" y="4955059"/>
                <a:ext cx="4658498" cy="923330"/>
              </a:xfrm>
              <a:prstGeom prst="rect">
                <a:avLst/>
              </a:prstGeom>
              <a:blipFill>
                <a:blip r:embed="rId4"/>
                <a:stretch>
                  <a:fillRect l="-815" b="-95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9243F424-9D26-15FC-6133-968BA18A72EA}"/>
              </a:ext>
            </a:extLst>
          </p:cNvPr>
          <p:cNvSpPr txBox="1"/>
          <p:nvPr/>
        </p:nvSpPr>
        <p:spPr>
          <a:xfrm>
            <a:off x="3237470" y="6079524"/>
            <a:ext cx="619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itchFamily="2" charset="2"/>
              </a:rPr>
              <a:t> Focus on RBF </a:t>
            </a:r>
            <a:r>
              <a:rPr lang="de-DE" dirty="0" err="1">
                <a:sym typeface="Wingdings" pitchFamily="2" charset="2"/>
              </a:rPr>
              <a:t>estimator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remaining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results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04371F7-6A6F-AB4E-551C-F5C606C52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1629"/>
            <a:ext cx="5854338" cy="426132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2F23E81-9F3E-1090-D813-D1B3606C3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867" y="641629"/>
            <a:ext cx="5649601" cy="41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4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9AC91-FC1D-D0D8-1592-B8D1419F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de-DE" dirty="0"/>
              <a:t>Pixel-level Recovery </a:t>
            </a:r>
            <a:r>
              <a:rPr lang="de-DE" dirty="0" err="1"/>
              <a:t>of</a:t>
            </a:r>
            <a:r>
              <a:rPr lang="de-DE" dirty="0"/>
              <a:t> Convergence Map</a:t>
            </a:r>
          </a:p>
        </p:txBody>
      </p:sp>
      <p:pic>
        <p:nvPicPr>
          <p:cNvPr id="10" name="Grafik 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E0E675CD-E445-84DB-5CCB-88743D7D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937929"/>
            <a:ext cx="10728325" cy="3593989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E8F4B2-535C-65C7-CF3A-CF6CB12E25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FCF98D-C529-52C7-86AC-9CBB38BA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567E4A-7E49-60CA-05CD-3125777E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15</a:t>
            </a:fld>
            <a:endParaRPr lang="de-CH" noProof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128BF0-91C3-2674-F79F-F588F4D1C39C}"/>
              </a:ext>
            </a:extLst>
          </p:cNvPr>
          <p:cNvSpPr txBox="1"/>
          <p:nvPr/>
        </p:nvSpPr>
        <p:spPr>
          <a:xfrm>
            <a:off x="1186249" y="4942703"/>
            <a:ext cx="862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Residuals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and </a:t>
            </a:r>
            <a:r>
              <a:rPr lang="de-DE" dirty="0" err="1"/>
              <a:t>random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Overprediction</a:t>
            </a:r>
            <a:r>
              <a:rPr lang="de-DE" dirty="0"/>
              <a:t> in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region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270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E82B8-66B5-DA68-6F2B-29D3EC6F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Recovery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CCDB03-307A-A26B-F04B-37EFA0D0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5C2507-E078-8C81-8C1F-9977C488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2CB134-ED1A-A578-4C10-F622004F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1AEFEB-A344-AA98-9EB4-4755BCD6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5" y="659031"/>
            <a:ext cx="5001116" cy="4070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1EFFEAF-3B55-0B61-3DD5-E307FBE0CB0B}"/>
                  </a:ext>
                </a:extLst>
              </p:cNvPr>
              <p:cNvSpPr txBox="1"/>
              <p:nvPr/>
            </p:nvSpPr>
            <p:spPr>
              <a:xfrm>
                <a:off x="468064" y="4643956"/>
                <a:ext cx="438693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Mean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2000" dirty="0"/>
                  <a:t> recovered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Gap at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de-DE" sz="2000" dirty="0"/>
                  <a:t> (</a:t>
                </a:r>
                <a:r>
                  <a:rPr lang="de-DE" sz="2000" dirty="0" err="1"/>
                  <a:t>detection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threshold</a:t>
                </a:r>
                <a:r>
                  <a:rPr lang="de-DE" sz="20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Small </a:t>
                </a:r>
                <a:r>
                  <a:rPr lang="de-DE" sz="2000" dirty="0" err="1"/>
                  <a:t>deviation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Gaussianity</a:t>
                </a:r>
                <a:endParaRPr lang="de-DE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1EFFEAF-3B55-0B61-3DD5-E307FBE0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64" y="4643956"/>
                <a:ext cx="4386938" cy="1323439"/>
              </a:xfrm>
              <a:prstGeom prst="rect">
                <a:avLst/>
              </a:prstGeom>
              <a:blipFill>
                <a:blip r:embed="rId4"/>
                <a:stretch>
                  <a:fillRect l="-1153" t="-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594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E82B8-66B5-DA68-6F2B-29D3EC6F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Recovery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CCDB03-307A-A26B-F04B-37EFA0D0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5C2507-E078-8C81-8C1F-9977C488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2CB134-ED1A-A578-4C10-F622004F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1AEFEB-A344-AA98-9EB4-4755BCD6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5" y="659031"/>
            <a:ext cx="5001116" cy="4070251"/>
          </a:xfrm>
          <a:prstGeom prst="rect">
            <a:avLst/>
          </a:prstGeom>
        </p:spPr>
      </p:pic>
      <p:pic>
        <p:nvPicPr>
          <p:cNvPr id="3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5F6C786-1830-F09B-8509-A975FF8B4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t="9421" r="2111" b="10067"/>
          <a:stretch/>
        </p:blipFill>
        <p:spPr>
          <a:xfrm>
            <a:off x="5691448" y="659031"/>
            <a:ext cx="6494416" cy="382828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E02F79F-ECD8-167F-9764-11F017ECC664}"/>
                  </a:ext>
                </a:extLst>
              </p:cNvPr>
              <p:cNvSpPr txBox="1"/>
              <p:nvPr/>
            </p:nvSpPr>
            <p:spPr>
              <a:xfrm rot="16200000">
                <a:off x="4415426" y="2311563"/>
                <a:ext cx="202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∁</m:t>
                          </m:r>
                        </m:e>
                        <m:sub>
                          <m:r>
                            <a:rPr lang="de-D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de-DE" sz="360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E02F79F-ECD8-167F-9764-11F017ECC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15426" y="2311563"/>
                <a:ext cx="2028825" cy="523220"/>
              </a:xfrm>
              <a:prstGeom prst="rect">
                <a:avLst/>
              </a:prstGeom>
              <a:blipFill>
                <a:blip r:embed="rId5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5CC08A1-68B2-93B6-79B3-8CCE7E161349}"/>
                  </a:ext>
                </a:extLst>
              </p:cNvPr>
              <p:cNvSpPr txBox="1"/>
              <p:nvPr/>
            </p:nvSpPr>
            <p:spPr>
              <a:xfrm>
                <a:off x="8795988" y="4213069"/>
                <a:ext cx="2853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5CC08A1-68B2-93B6-79B3-8CCE7E161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988" y="4213069"/>
                <a:ext cx="285335" cy="430887"/>
              </a:xfrm>
              <a:prstGeom prst="rect">
                <a:avLst/>
              </a:prstGeom>
              <a:blipFill>
                <a:blip r:embed="rId6"/>
                <a:stretch>
                  <a:fillRect l="-25000" r="-20833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1EFFEAF-3B55-0B61-3DD5-E307FBE0CB0B}"/>
                  </a:ext>
                </a:extLst>
              </p:cNvPr>
              <p:cNvSpPr txBox="1"/>
              <p:nvPr/>
            </p:nvSpPr>
            <p:spPr>
              <a:xfrm>
                <a:off x="468064" y="4643956"/>
                <a:ext cx="438693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Mean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2000" dirty="0"/>
                  <a:t> recovered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Gap at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de-DE" sz="2000" dirty="0"/>
                  <a:t> (</a:t>
                </a:r>
                <a:r>
                  <a:rPr lang="de-DE" sz="2000" dirty="0" err="1"/>
                  <a:t>detection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threshold</a:t>
                </a:r>
                <a:r>
                  <a:rPr lang="de-DE" sz="20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Small </a:t>
                </a:r>
                <a:r>
                  <a:rPr lang="de-DE" sz="2000" dirty="0" err="1"/>
                  <a:t>deviation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Gaussianity</a:t>
                </a:r>
                <a:endParaRPr lang="de-DE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1EFFEAF-3B55-0B61-3DD5-E307FBE0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64" y="4643956"/>
                <a:ext cx="4386938" cy="1323439"/>
              </a:xfrm>
              <a:prstGeom prst="rect">
                <a:avLst/>
              </a:prstGeom>
              <a:blipFill>
                <a:blip r:embed="rId7"/>
                <a:stretch>
                  <a:fillRect l="-1153" t="-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DD58371-C701-E56F-951A-2FBB6BD27D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4729282"/>
                <a:ext cx="4620299" cy="1316936"/>
              </a:xfrm>
            </p:spPr>
            <p:txBody>
              <a:bodyPr/>
              <a:lstStyle/>
              <a:p>
                <a:r>
                  <a:rPr lang="en-US" sz="2000" dirty="0"/>
                  <a:t>Good recovery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ℓ&gt;</m:t>
                    </m:r>
                    <m:r>
                      <a:rPr lang="de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Overestimation for large scales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de-CH" sz="2400" dirty="0"/>
                  <a:t>&lt;</a:t>
                </a:r>
                <a14:m>
                  <m:oMath xmlns:m="http://schemas.openxmlformats.org/officeDocument/2006/math">
                    <m:r>
                      <a:rPr lang="de-CH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Detection threshold effects</a:t>
                </a: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DD58371-C701-E56F-951A-2FBB6BD27D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4729282"/>
                <a:ext cx="4620299" cy="1316936"/>
              </a:xfrm>
              <a:blipFill>
                <a:blip r:embed="rId8"/>
                <a:stretch>
                  <a:fillRect l="-3297" t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091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A21AF-CFD0-4831-7F4C-82C475A4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Findings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358E07-5CC4-B077-DC6D-30E3BF47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75BB20-E366-0D37-6EDC-CD19DC6A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3171825" cy="216000"/>
          </a:xfrm>
        </p:spPr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F7E31C-1CAA-AE7D-C2AA-BB300EA8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DD64D99-A9D7-2A3A-3C15-4AC75811B8AE}"/>
                  </a:ext>
                </a:extLst>
              </p:cNvPr>
              <p:cNvSpPr txBox="1"/>
              <p:nvPr/>
            </p:nvSpPr>
            <p:spPr>
              <a:xfrm>
                <a:off x="731837" y="1412876"/>
                <a:ext cx="11298238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sym typeface="Wingdings" pitchFamily="2" charset="2"/>
                  </a:rPr>
                  <a:t>Strong linear </a:t>
                </a:r>
                <a:r>
                  <a:rPr lang="de-DE" sz="2000" dirty="0" err="1">
                    <a:sym typeface="Wingdings" pitchFamily="2" charset="2"/>
                  </a:rPr>
                  <a:t>relationship</a:t>
                </a:r>
                <a:r>
                  <a:rPr lang="de-DE" sz="2000" dirty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0.91</m:t>
                    </m:r>
                  </m:oMath>
                </a14:m>
                <a:endParaRPr lang="de-DE" sz="20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 err="1">
                    <a:sym typeface="Wingdings" pitchFamily="2" charset="2"/>
                  </a:rPr>
                  <a:t>Sign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assignment</a:t>
                </a:r>
                <a:r>
                  <a:rPr lang="de-DE" sz="2000" dirty="0">
                    <a:sym typeface="Wingdings" pitchFamily="2" charset="2"/>
                  </a:rPr>
                  <a:t> &gt;70% </a:t>
                </a:r>
                <a:r>
                  <a:rPr lang="de-DE" sz="2000" dirty="0" err="1">
                    <a:sym typeface="Wingdings" pitchFamily="2" charset="2"/>
                  </a:rPr>
                  <a:t>accurate</a:t>
                </a:r>
                <a:endParaRPr lang="de-DE" sz="200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sym typeface="Wingdings" pitchFamily="2" charset="2"/>
                  </a:rPr>
                  <a:t>Small-</a:t>
                </a:r>
                <a:r>
                  <a:rPr lang="de-DE" sz="2000" dirty="0" err="1">
                    <a:sym typeface="Wingdings" pitchFamily="2" charset="2"/>
                  </a:rPr>
                  <a:t>scale</a:t>
                </a:r>
                <a:r>
                  <a:rPr lang="de-DE" sz="2000" dirty="0">
                    <a:sym typeface="Wingdings" pitchFamily="2" charset="2"/>
                  </a:rPr>
                  <a:t> power </a:t>
                </a:r>
                <a:r>
                  <a:rPr lang="de-DE" sz="2000" dirty="0" err="1">
                    <a:sym typeface="Wingdings" pitchFamily="2" charset="2"/>
                  </a:rPr>
                  <a:t>spectrum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recovered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sym typeface="Wingdings" pitchFamily="2" charset="2"/>
                  </a:rPr>
                  <a:t>Limitation: </a:t>
                </a:r>
                <a:r>
                  <a:rPr lang="de-DE" sz="2000" dirty="0" err="1">
                    <a:sym typeface="Wingdings" pitchFamily="2" charset="2"/>
                  </a:rPr>
                  <a:t>detection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threshold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for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endParaRPr lang="de-DE" sz="2000" dirty="0">
                  <a:sym typeface="Wingdings" pitchFamily="2" charset="2"/>
                </a:endParaRPr>
              </a:p>
              <a:p>
                <a:endParaRPr lang="de-DE" dirty="0">
                  <a:sym typeface="Wingdings" pitchFamily="2" charset="2"/>
                </a:endParaRPr>
              </a:p>
              <a:p>
                <a:endParaRPr lang="de-DE" dirty="0">
                  <a:sym typeface="Wingdings" pitchFamily="2" charset="2"/>
                </a:endParaRPr>
              </a:p>
              <a:p>
                <a:endParaRPr lang="de-DE" dirty="0">
                  <a:sym typeface="Wingdings" pitchFamily="2" charset="2"/>
                </a:endParaRPr>
              </a:p>
              <a:p>
                <a:r>
                  <a:rPr lang="de-DE" sz="2800" dirty="0">
                    <a:sym typeface="Wingdings" pitchFamily="2" charset="2"/>
                  </a:rPr>
                  <a:t> </a:t>
                </a:r>
                <a:r>
                  <a:rPr lang="de-DE" sz="2800" dirty="0"/>
                  <a:t>MMD </a:t>
                </a:r>
                <a:r>
                  <a:rPr lang="de-DE" sz="2800" dirty="0" err="1"/>
                  <a:t>can</a:t>
                </a:r>
                <a:r>
                  <a:rPr lang="de-DE" sz="2800" dirty="0"/>
                  <a:t> </a:t>
                </a:r>
                <a:r>
                  <a:rPr lang="de-DE" sz="2800" dirty="0" err="1"/>
                  <a:t>extract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weak-lensing</a:t>
                </a:r>
                <a:r>
                  <a:rPr lang="de-DE" sz="2800" dirty="0"/>
                  <a:t> </a:t>
                </a:r>
                <a:r>
                  <a:rPr lang="de-DE" sz="2800" dirty="0" err="1"/>
                  <a:t>convergence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from</a:t>
                </a:r>
                <a:r>
                  <a:rPr lang="de-DE" sz="2800" dirty="0"/>
                  <a:t> </a:t>
                </a:r>
                <a:r>
                  <a:rPr lang="de-DE" sz="2800" dirty="0" err="1"/>
                  <a:t>galaxy</a:t>
                </a:r>
                <a:r>
                  <a:rPr lang="de-DE" sz="2800" dirty="0"/>
                  <a:t> </a:t>
                </a:r>
                <a:r>
                  <a:rPr lang="de-DE" sz="2800" dirty="0" err="1"/>
                  <a:t>sizes</a:t>
                </a:r>
                <a:r>
                  <a:rPr lang="de-DE" sz="2800" dirty="0"/>
                  <a:t>!</a:t>
                </a:r>
              </a:p>
              <a:p>
                <a:endParaRPr lang="de-DE" sz="2800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DD64D99-A9D7-2A3A-3C15-4AC75811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6"/>
                <a:ext cx="11298238" cy="3323987"/>
              </a:xfrm>
              <a:prstGeom prst="rect">
                <a:avLst/>
              </a:prstGeom>
              <a:blipFill>
                <a:blip r:embed="rId3"/>
                <a:stretch>
                  <a:fillRect l="-1122" t="-11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20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7" descr="Ein Bild, das Universum, Raum, Astronomie, Weltraum enthält.&#10;&#10;Automatisch generierte Beschreibung">
            <a:extLst>
              <a:ext uri="{FF2B5EF4-FFF2-40B4-BE49-F238E27FC236}">
                <a16:creationId xmlns:a16="http://schemas.microsoft.com/office/drawing/2014/main" id="{33E2B824-51E0-E2D1-E27F-0E0813A2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78" b="26578"/>
          <a:stretch>
            <a:fillRect/>
          </a:stretch>
        </p:blipFill>
        <p:spPr>
          <a:xfrm>
            <a:off x="120649" y="768455"/>
            <a:ext cx="11950700" cy="5861989"/>
          </a:xfrm>
          <a:prstGeom prst="rect">
            <a:avLst/>
          </a:prstGeom>
          <a:noFill/>
        </p:spPr>
      </p:pic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2F8DF956-8F67-6E55-7411-FE9F5C7E67B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CH" noProof="0"/>
              <a:t>15.12.25</a:t>
            </a:r>
          </a:p>
        </p:txBody>
      </p:sp>
      <p:sp>
        <p:nvSpPr>
          <p:cNvPr id="6" name="Foliennummernplatzhalter 5" hidden="1">
            <a:extLst>
              <a:ext uri="{FF2B5EF4-FFF2-40B4-BE49-F238E27FC236}">
                <a16:creationId xmlns:a16="http://schemas.microsoft.com/office/drawing/2014/main" id="{25FDDB96-3CF5-9E9E-F039-8F62264A2E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19</a:t>
            </a:fld>
            <a:endParaRPr lang="de-CH" noProof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8964395-1377-81FC-C76B-D6A6CA7D97AA}"/>
              </a:ext>
            </a:extLst>
          </p:cNvPr>
          <p:cNvSpPr txBox="1"/>
          <p:nvPr/>
        </p:nvSpPr>
        <p:spPr>
          <a:xfrm>
            <a:off x="2574130" y="2274838"/>
            <a:ext cx="7043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 err="1">
                <a:solidFill>
                  <a:srgbClr val="F7F7F7"/>
                </a:solidFill>
              </a:rPr>
              <a:t>Thank</a:t>
            </a:r>
            <a:r>
              <a:rPr lang="de-DE" sz="7200" b="1" dirty="0">
                <a:solidFill>
                  <a:srgbClr val="F7F7F7"/>
                </a:solidFill>
              </a:rPr>
              <a:t> </a:t>
            </a:r>
            <a:r>
              <a:rPr lang="de-DE" sz="7200" b="1" dirty="0" err="1">
                <a:solidFill>
                  <a:srgbClr val="F7F7F7"/>
                </a:solidFill>
              </a:rPr>
              <a:t>you</a:t>
            </a:r>
            <a:r>
              <a:rPr lang="de-DE" sz="7200" b="1" dirty="0">
                <a:solidFill>
                  <a:srgbClr val="F7F7F7"/>
                </a:solidFill>
              </a:rPr>
              <a:t>!</a:t>
            </a:r>
          </a:p>
          <a:p>
            <a:pPr algn="ctr"/>
            <a:r>
              <a:rPr lang="de-DE" sz="7200" b="1" dirty="0">
                <a:solidFill>
                  <a:srgbClr val="F7F7F7"/>
                </a:solidFill>
              </a:rPr>
              <a:t>QUESTIONS?</a:t>
            </a:r>
          </a:p>
        </p:txBody>
      </p:sp>
      <p:sp>
        <p:nvSpPr>
          <p:cNvPr id="10" name="Bildplatzhalter 1">
            <a:extLst>
              <a:ext uri="{FF2B5EF4-FFF2-40B4-BE49-F238E27FC236}">
                <a16:creationId xmlns:a16="http://schemas.microsoft.com/office/drawing/2014/main" id="{52F4D58D-9D96-096E-CCFE-D8A3F6547818}"/>
              </a:ext>
            </a:extLst>
          </p:cNvPr>
          <p:cNvSpPr txBox="1">
            <a:spLocks/>
          </p:cNvSpPr>
          <p:nvPr/>
        </p:nvSpPr>
        <p:spPr>
          <a:xfrm>
            <a:off x="10201688" y="6630444"/>
            <a:ext cx="1869661" cy="4677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NASA Hubble Space Telescope </a:t>
            </a:r>
          </a:p>
          <a:p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289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Weak</a:t>
            </a:r>
            <a:r>
              <a:rPr lang="de-CH" dirty="0"/>
              <a:t> Lensing: </a:t>
            </a:r>
            <a:r>
              <a:rPr lang="de-CH" dirty="0" err="1"/>
              <a:t>Two</a:t>
            </a:r>
            <a:r>
              <a:rPr lang="de-CH" dirty="0"/>
              <a:t> Observable </a:t>
            </a:r>
            <a:r>
              <a:rPr lang="de-CH" dirty="0" err="1"/>
              <a:t>Effects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7B0C8EE-2E8B-8E33-2810-A66563E0C298}"/>
                  </a:ext>
                </a:extLst>
              </p:cNvPr>
              <p:cNvSpPr txBox="1"/>
              <p:nvPr/>
            </p:nvSpPr>
            <p:spPr>
              <a:xfrm>
                <a:off x="1463040" y="4169664"/>
                <a:ext cx="4218432" cy="1556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SHEAR (</a:t>
                </a:r>
                <a14:m>
                  <m:oMath xmlns:m="http://schemas.openxmlformats.org/officeDocument/2006/math">
                    <m:r>
                      <a:rPr lang="de-DE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2000" dirty="0"/>
                  <a:t>)</a:t>
                </a:r>
                <a:br>
                  <a:rPr lang="de-DE" sz="2000" dirty="0"/>
                </a:br>
                <a:endParaRPr lang="de-DE" sz="2000" dirty="0"/>
              </a:p>
              <a:p>
                <a:pPr marL="285750" indent="-285750">
                  <a:buFontTx/>
                  <a:buChar char="-"/>
                </a:pPr>
                <a:r>
                  <a:rPr lang="de-DE" sz="2000" dirty="0" err="1"/>
                  <a:t>Changes</a:t>
                </a:r>
                <a:r>
                  <a:rPr lang="de-DE" sz="2000" dirty="0"/>
                  <a:t> Shape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sz="2000" dirty="0"/>
                  <a:t>Well </a:t>
                </a:r>
                <a:r>
                  <a:rPr lang="de-DE" sz="2000" dirty="0" err="1"/>
                  <a:t>studied</a:t>
                </a:r>
                <a:r>
                  <a:rPr lang="de-DE" sz="2000" dirty="0"/>
                  <a:t> 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7B0C8EE-2E8B-8E33-2810-A66563E0C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4169664"/>
                <a:ext cx="4218432" cy="1556901"/>
              </a:xfrm>
              <a:prstGeom prst="rect">
                <a:avLst/>
              </a:prstGeom>
              <a:blipFill>
                <a:blip r:embed="rId3"/>
                <a:stretch>
                  <a:fillRect l="-1502" b="-7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36DA954-B528-1C02-0F92-5FD04CEC16B6}"/>
              </a:ext>
            </a:extLst>
          </p:cNvPr>
          <p:cNvGrpSpPr/>
          <p:nvPr/>
        </p:nvGrpSpPr>
        <p:grpSpPr>
          <a:xfrm>
            <a:off x="1637302" y="1261999"/>
            <a:ext cx="1737360" cy="1788554"/>
            <a:chOff x="2539772" y="924166"/>
            <a:chExt cx="5391844" cy="5432911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48C09487-7BF3-C096-52F0-4BD97A36218C}"/>
                </a:ext>
              </a:extLst>
            </p:cNvPr>
            <p:cNvSpPr/>
            <p:nvPr/>
          </p:nvSpPr>
          <p:spPr>
            <a:xfrm rot="15344232">
              <a:off x="2470428" y="3269134"/>
              <a:ext cx="3812684" cy="2337172"/>
            </a:xfrm>
            <a:custGeom>
              <a:avLst/>
              <a:gdLst>
                <a:gd name="connsiteX0" fmla="*/ 2270760 w 4454075"/>
                <a:gd name="connsiteY0" fmla="*/ 0 h 2431762"/>
                <a:gd name="connsiteX1" fmla="*/ 4439431 w 4454075"/>
                <a:gd name="connsiteY1" fmla="*/ 1536611 h 2431762"/>
                <a:gd name="connsiteX2" fmla="*/ 4454075 w 4454075"/>
                <a:gd name="connsiteY2" fmla="*/ 1591462 h 2431762"/>
                <a:gd name="connsiteX3" fmla="*/ 4362789 w 4454075"/>
                <a:gd name="connsiteY3" fmla="*/ 1454400 h 2431762"/>
                <a:gd name="connsiteX4" fmla="*/ 2385060 w 4454075"/>
                <a:gd name="connsiteY4" fmla="*/ 495220 h 2431762"/>
                <a:gd name="connsiteX5" fmla="*/ 48456 w 4454075"/>
                <a:gd name="connsiteY5" fmla="*/ 2232321 h 2431762"/>
                <a:gd name="connsiteX6" fmla="*/ 15087 w 4454075"/>
                <a:gd name="connsiteY6" fmla="*/ 2431762 h 2431762"/>
                <a:gd name="connsiteX7" fmla="*/ 11724 w 4454075"/>
                <a:gd name="connsiteY7" fmla="*/ 2410542 h 2431762"/>
                <a:gd name="connsiteX8" fmla="*/ 0 w 4454075"/>
                <a:gd name="connsiteY8" fmla="*/ 2186940 h 2431762"/>
                <a:gd name="connsiteX9" fmla="*/ 2270760 w 4454075"/>
                <a:gd name="connsiteY9" fmla="*/ 0 h 243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4075" h="2431762">
                  <a:moveTo>
                    <a:pt x="2270760" y="0"/>
                  </a:moveTo>
                  <a:cubicBezTo>
                    <a:pt x="3289721" y="0"/>
                    <a:pt x="4151927" y="646376"/>
                    <a:pt x="4439431" y="1536611"/>
                  </a:cubicBezTo>
                  <a:lnTo>
                    <a:pt x="4454075" y="1591462"/>
                  </a:lnTo>
                  <a:lnTo>
                    <a:pt x="4362789" y="1454400"/>
                  </a:lnTo>
                  <a:cubicBezTo>
                    <a:pt x="3934177" y="875699"/>
                    <a:pt x="3208330" y="495220"/>
                    <a:pt x="2385060" y="495220"/>
                  </a:cubicBezTo>
                  <a:cubicBezTo>
                    <a:pt x="1232482" y="495220"/>
                    <a:pt x="270854" y="1240960"/>
                    <a:pt x="48456" y="2232321"/>
                  </a:cubicBezTo>
                  <a:lnTo>
                    <a:pt x="15087" y="2431762"/>
                  </a:lnTo>
                  <a:lnTo>
                    <a:pt x="11724" y="2410542"/>
                  </a:lnTo>
                  <a:cubicBezTo>
                    <a:pt x="3971" y="2337024"/>
                    <a:pt x="0" y="2262429"/>
                    <a:pt x="0" y="2186940"/>
                  </a:cubicBezTo>
                  <a:cubicBezTo>
                    <a:pt x="0" y="979126"/>
                    <a:pt x="1016654" y="0"/>
                    <a:pt x="227076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DE124BB-AB1E-772A-EC34-29243447DBD3}"/>
                </a:ext>
              </a:extLst>
            </p:cNvPr>
            <p:cNvGrpSpPr/>
            <p:nvPr/>
          </p:nvGrpSpPr>
          <p:grpSpPr>
            <a:xfrm>
              <a:off x="2539772" y="924166"/>
              <a:ext cx="5391844" cy="5432911"/>
              <a:chOff x="2539772" y="924166"/>
              <a:chExt cx="5391844" cy="5432911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90C8A71-4D5D-DA56-2089-88B2513EC752}"/>
                  </a:ext>
                </a:extLst>
              </p:cNvPr>
              <p:cNvGrpSpPr/>
              <p:nvPr/>
            </p:nvGrpSpPr>
            <p:grpSpPr>
              <a:xfrm>
                <a:off x="2539772" y="924166"/>
                <a:ext cx="5391844" cy="5432911"/>
                <a:chOff x="3200401" y="939406"/>
                <a:chExt cx="5391844" cy="5432911"/>
              </a:xfrm>
              <a:solidFill>
                <a:schemeClr val="bg1">
                  <a:lumMod val="65000"/>
                </a:schemeClr>
              </a:solidFill>
            </p:grpSpPr>
            <p:grpSp>
              <p:nvGrpSpPr>
                <p:cNvPr id="16" name="Gruppieren 15">
                  <a:extLst>
                    <a:ext uri="{FF2B5EF4-FFF2-40B4-BE49-F238E27FC236}">
                      <a16:creationId xmlns:a16="http://schemas.microsoft.com/office/drawing/2014/main" id="{8A0BA3C2-4A45-A878-4BF8-481CEC0C5B06}"/>
                    </a:ext>
                  </a:extLst>
                </p:cNvPr>
                <p:cNvGrpSpPr/>
                <p:nvPr/>
              </p:nvGrpSpPr>
              <p:grpSpPr>
                <a:xfrm rot="6462450">
                  <a:off x="4497961" y="1293395"/>
                  <a:ext cx="4406648" cy="3781921"/>
                  <a:chOff x="6017910" y="575049"/>
                  <a:chExt cx="4406648" cy="3781921"/>
                </a:xfrm>
                <a:grpFill/>
              </p:grpSpPr>
              <p:sp>
                <p:nvSpPr>
                  <p:cNvPr id="25" name="Freihandform 24">
                    <a:extLst>
                      <a:ext uri="{FF2B5EF4-FFF2-40B4-BE49-F238E27FC236}">
                        <a16:creationId xmlns:a16="http://schemas.microsoft.com/office/drawing/2014/main" id="{D6E77217-D40A-3DA5-5E04-10A4566630C7}"/>
                      </a:ext>
                    </a:extLst>
                  </p:cNvPr>
                  <p:cNvSpPr/>
                  <p:nvPr/>
                </p:nvSpPr>
                <p:spPr>
                  <a:xfrm>
                    <a:off x="6017910" y="641483"/>
                    <a:ext cx="4371299" cy="2651760"/>
                  </a:xfrm>
                  <a:custGeom>
                    <a:avLst/>
                    <a:gdLst>
                      <a:gd name="connsiteX0" fmla="*/ 2270760 w 4454075"/>
                      <a:gd name="connsiteY0" fmla="*/ 0 h 2431762"/>
                      <a:gd name="connsiteX1" fmla="*/ 4439431 w 4454075"/>
                      <a:gd name="connsiteY1" fmla="*/ 1536611 h 2431762"/>
                      <a:gd name="connsiteX2" fmla="*/ 4454075 w 4454075"/>
                      <a:gd name="connsiteY2" fmla="*/ 1591462 h 2431762"/>
                      <a:gd name="connsiteX3" fmla="*/ 4362789 w 4454075"/>
                      <a:gd name="connsiteY3" fmla="*/ 1454400 h 2431762"/>
                      <a:gd name="connsiteX4" fmla="*/ 2385060 w 4454075"/>
                      <a:gd name="connsiteY4" fmla="*/ 495220 h 2431762"/>
                      <a:gd name="connsiteX5" fmla="*/ 48456 w 4454075"/>
                      <a:gd name="connsiteY5" fmla="*/ 2232321 h 2431762"/>
                      <a:gd name="connsiteX6" fmla="*/ 15087 w 4454075"/>
                      <a:gd name="connsiteY6" fmla="*/ 2431762 h 2431762"/>
                      <a:gd name="connsiteX7" fmla="*/ 11724 w 4454075"/>
                      <a:gd name="connsiteY7" fmla="*/ 2410542 h 2431762"/>
                      <a:gd name="connsiteX8" fmla="*/ 0 w 4454075"/>
                      <a:gd name="connsiteY8" fmla="*/ 2186940 h 2431762"/>
                      <a:gd name="connsiteX9" fmla="*/ 2270760 w 4454075"/>
                      <a:gd name="connsiteY9" fmla="*/ 0 h 2431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454075" h="2431762">
                        <a:moveTo>
                          <a:pt x="2270760" y="0"/>
                        </a:moveTo>
                        <a:cubicBezTo>
                          <a:pt x="3289721" y="0"/>
                          <a:pt x="4151927" y="646376"/>
                          <a:pt x="4439431" y="1536611"/>
                        </a:cubicBezTo>
                        <a:lnTo>
                          <a:pt x="4454075" y="1591462"/>
                        </a:lnTo>
                        <a:lnTo>
                          <a:pt x="4362789" y="1454400"/>
                        </a:lnTo>
                        <a:cubicBezTo>
                          <a:pt x="3934177" y="875699"/>
                          <a:pt x="3208330" y="495220"/>
                          <a:pt x="2385060" y="495220"/>
                        </a:cubicBezTo>
                        <a:cubicBezTo>
                          <a:pt x="1232482" y="495220"/>
                          <a:pt x="270854" y="1240960"/>
                          <a:pt x="48456" y="2232321"/>
                        </a:cubicBezTo>
                        <a:lnTo>
                          <a:pt x="15087" y="2431762"/>
                        </a:lnTo>
                        <a:lnTo>
                          <a:pt x="11724" y="2410542"/>
                        </a:lnTo>
                        <a:cubicBezTo>
                          <a:pt x="3971" y="2337024"/>
                          <a:pt x="0" y="2262429"/>
                          <a:pt x="0" y="2186940"/>
                        </a:cubicBezTo>
                        <a:cubicBezTo>
                          <a:pt x="0" y="979126"/>
                          <a:pt x="1016654" y="0"/>
                          <a:pt x="227076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" name="Freihandform 25">
                    <a:extLst>
                      <a:ext uri="{FF2B5EF4-FFF2-40B4-BE49-F238E27FC236}">
                        <a16:creationId xmlns:a16="http://schemas.microsoft.com/office/drawing/2014/main" id="{F984EF53-B893-1279-BAD5-8A44FD57E18B}"/>
                      </a:ext>
                    </a:extLst>
                  </p:cNvPr>
                  <p:cNvSpPr/>
                  <p:nvPr/>
                </p:nvSpPr>
                <p:spPr>
                  <a:xfrm rot="5075812">
                    <a:off x="7207717" y="1140130"/>
                    <a:ext cx="3781921" cy="2651760"/>
                  </a:xfrm>
                  <a:custGeom>
                    <a:avLst/>
                    <a:gdLst>
                      <a:gd name="connsiteX0" fmla="*/ 2270760 w 4454075"/>
                      <a:gd name="connsiteY0" fmla="*/ 0 h 2431762"/>
                      <a:gd name="connsiteX1" fmla="*/ 4439431 w 4454075"/>
                      <a:gd name="connsiteY1" fmla="*/ 1536611 h 2431762"/>
                      <a:gd name="connsiteX2" fmla="*/ 4454075 w 4454075"/>
                      <a:gd name="connsiteY2" fmla="*/ 1591462 h 2431762"/>
                      <a:gd name="connsiteX3" fmla="*/ 4362789 w 4454075"/>
                      <a:gd name="connsiteY3" fmla="*/ 1454400 h 2431762"/>
                      <a:gd name="connsiteX4" fmla="*/ 2385060 w 4454075"/>
                      <a:gd name="connsiteY4" fmla="*/ 495220 h 2431762"/>
                      <a:gd name="connsiteX5" fmla="*/ 48456 w 4454075"/>
                      <a:gd name="connsiteY5" fmla="*/ 2232321 h 2431762"/>
                      <a:gd name="connsiteX6" fmla="*/ 15087 w 4454075"/>
                      <a:gd name="connsiteY6" fmla="*/ 2431762 h 2431762"/>
                      <a:gd name="connsiteX7" fmla="*/ 11724 w 4454075"/>
                      <a:gd name="connsiteY7" fmla="*/ 2410542 h 2431762"/>
                      <a:gd name="connsiteX8" fmla="*/ 0 w 4454075"/>
                      <a:gd name="connsiteY8" fmla="*/ 2186940 h 2431762"/>
                      <a:gd name="connsiteX9" fmla="*/ 2270760 w 4454075"/>
                      <a:gd name="connsiteY9" fmla="*/ 0 h 2431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454075" h="2431762">
                        <a:moveTo>
                          <a:pt x="2270760" y="0"/>
                        </a:moveTo>
                        <a:cubicBezTo>
                          <a:pt x="3289721" y="0"/>
                          <a:pt x="4151927" y="646376"/>
                          <a:pt x="4439431" y="1536611"/>
                        </a:cubicBezTo>
                        <a:lnTo>
                          <a:pt x="4454075" y="1591462"/>
                        </a:lnTo>
                        <a:lnTo>
                          <a:pt x="4362789" y="1454400"/>
                        </a:lnTo>
                        <a:cubicBezTo>
                          <a:pt x="3934177" y="875699"/>
                          <a:pt x="3208330" y="495220"/>
                          <a:pt x="2385060" y="495220"/>
                        </a:cubicBezTo>
                        <a:cubicBezTo>
                          <a:pt x="1232482" y="495220"/>
                          <a:pt x="270854" y="1240960"/>
                          <a:pt x="48456" y="2232321"/>
                        </a:cubicBezTo>
                        <a:lnTo>
                          <a:pt x="15087" y="2431762"/>
                        </a:lnTo>
                        <a:lnTo>
                          <a:pt x="11724" y="2410542"/>
                        </a:lnTo>
                        <a:cubicBezTo>
                          <a:pt x="3971" y="2337024"/>
                          <a:pt x="0" y="2262429"/>
                          <a:pt x="0" y="2186940"/>
                        </a:cubicBezTo>
                        <a:cubicBezTo>
                          <a:pt x="0" y="979126"/>
                          <a:pt x="1016654" y="0"/>
                          <a:pt x="227076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7" name="Gruppieren 16">
                  <a:extLst>
                    <a:ext uri="{FF2B5EF4-FFF2-40B4-BE49-F238E27FC236}">
                      <a16:creationId xmlns:a16="http://schemas.microsoft.com/office/drawing/2014/main" id="{18751D6C-AFB5-C787-400B-AE1B0A8A7B76}"/>
                    </a:ext>
                  </a:extLst>
                </p:cNvPr>
                <p:cNvGrpSpPr/>
                <p:nvPr/>
              </p:nvGrpSpPr>
              <p:grpSpPr>
                <a:xfrm>
                  <a:off x="3200401" y="939406"/>
                  <a:ext cx="4406648" cy="5432911"/>
                  <a:chOff x="3200401" y="939406"/>
                  <a:chExt cx="4406648" cy="5432911"/>
                </a:xfrm>
                <a:grpFill/>
              </p:grpSpPr>
              <p:grpSp>
                <p:nvGrpSpPr>
                  <p:cNvPr id="18" name="Gruppieren 17">
                    <a:extLst>
                      <a:ext uri="{FF2B5EF4-FFF2-40B4-BE49-F238E27FC236}">
                        <a16:creationId xmlns:a16="http://schemas.microsoft.com/office/drawing/2014/main" id="{F46D199E-1BFE-B772-A7BE-DD33ECAE0263}"/>
                      </a:ext>
                    </a:extLst>
                  </p:cNvPr>
                  <p:cNvGrpSpPr/>
                  <p:nvPr/>
                </p:nvGrpSpPr>
                <p:grpSpPr>
                  <a:xfrm rot="14563702">
                    <a:off x="3423987" y="2278032"/>
                    <a:ext cx="4406648" cy="3781921"/>
                    <a:chOff x="6017910" y="575049"/>
                    <a:chExt cx="4406648" cy="3781921"/>
                  </a:xfrm>
                  <a:grpFill/>
                </p:grpSpPr>
                <p:sp>
                  <p:nvSpPr>
                    <p:cNvPr id="23" name="Freihandform 22">
                      <a:extLst>
                        <a:ext uri="{FF2B5EF4-FFF2-40B4-BE49-F238E27FC236}">
                          <a16:creationId xmlns:a16="http://schemas.microsoft.com/office/drawing/2014/main" id="{ABD599E9-4C71-2727-91A4-D31BD2F20F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7910" y="641483"/>
                      <a:ext cx="4371299" cy="2651760"/>
                    </a:xfrm>
                    <a:custGeom>
                      <a:avLst/>
                      <a:gdLst>
                        <a:gd name="connsiteX0" fmla="*/ 2270760 w 4454075"/>
                        <a:gd name="connsiteY0" fmla="*/ 0 h 2431762"/>
                        <a:gd name="connsiteX1" fmla="*/ 4439431 w 4454075"/>
                        <a:gd name="connsiteY1" fmla="*/ 1536611 h 2431762"/>
                        <a:gd name="connsiteX2" fmla="*/ 4454075 w 4454075"/>
                        <a:gd name="connsiteY2" fmla="*/ 1591462 h 2431762"/>
                        <a:gd name="connsiteX3" fmla="*/ 4362789 w 4454075"/>
                        <a:gd name="connsiteY3" fmla="*/ 1454400 h 2431762"/>
                        <a:gd name="connsiteX4" fmla="*/ 2385060 w 4454075"/>
                        <a:gd name="connsiteY4" fmla="*/ 495220 h 2431762"/>
                        <a:gd name="connsiteX5" fmla="*/ 48456 w 4454075"/>
                        <a:gd name="connsiteY5" fmla="*/ 2232321 h 2431762"/>
                        <a:gd name="connsiteX6" fmla="*/ 15087 w 4454075"/>
                        <a:gd name="connsiteY6" fmla="*/ 2431762 h 2431762"/>
                        <a:gd name="connsiteX7" fmla="*/ 11724 w 4454075"/>
                        <a:gd name="connsiteY7" fmla="*/ 2410542 h 2431762"/>
                        <a:gd name="connsiteX8" fmla="*/ 0 w 4454075"/>
                        <a:gd name="connsiteY8" fmla="*/ 2186940 h 2431762"/>
                        <a:gd name="connsiteX9" fmla="*/ 2270760 w 4454075"/>
                        <a:gd name="connsiteY9" fmla="*/ 0 h 2431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454075" h="2431762">
                          <a:moveTo>
                            <a:pt x="2270760" y="0"/>
                          </a:moveTo>
                          <a:cubicBezTo>
                            <a:pt x="3289721" y="0"/>
                            <a:pt x="4151927" y="646376"/>
                            <a:pt x="4439431" y="1536611"/>
                          </a:cubicBezTo>
                          <a:lnTo>
                            <a:pt x="4454075" y="1591462"/>
                          </a:lnTo>
                          <a:lnTo>
                            <a:pt x="4362789" y="1454400"/>
                          </a:lnTo>
                          <a:cubicBezTo>
                            <a:pt x="3934177" y="875699"/>
                            <a:pt x="3208330" y="495220"/>
                            <a:pt x="2385060" y="495220"/>
                          </a:cubicBezTo>
                          <a:cubicBezTo>
                            <a:pt x="1232482" y="495220"/>
                            <a:pt x="270854" y="1240960"/>
                            <a:pt x="48456" y="2232321"/>
                          </a:cubicBezTo>
                          <a:lnTo>
                            <a:pt x="15087" y="2431762"/>
                          </a:lnTo>
                          <a:lnTo>
                            <a:pt x="11724" y="2410542"/>
                          </a:lnTo>
                          <a:cubicBezTo>
                            <a:pt x="3971" y="2337024"/>
                            <a:pt x="0" y="2262429"/>
                            <a:pt x="0" y="2186940"/>
                          </a:cubicBezTo>
                          <a:cubicBezTo>
                            <a:pt x="0" y="979126"/>
                            <a:pt x="1016654" y="0"/>
                            <a:pt x="227076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24" name="Freihandform 23">
                      <a:extLst>
                        <a:ext uri="{FF2B5EF4-FFF2-40B4-BE49-F238E27FC236}">
                          <a16:creationId xmlns:a16="http://schemas.microsoft.com/office/drawing/2014/main" id="{05A603F1-ADC2-24D3-3300-4E46BBB6D865}"/>
                        </a:ext>
                      </a:extLst>
                    </p:cNvPr>
                    <p:cNvSpPr/>
                    <p:nvPr/>
                  </p:nvSpPr>
                  <p:spPr>
                    <a:xfrm rot="5075812">
                      <a:off x="7207717" y="1140130"/>
                      <a:ext cx="3781921" cy="2651760"/>
                    </a:xfrm>
                    <a:custGeom>
                      <a:avLst/>
                      <a:gdLst>
                        <a:gd name="connsiteX0" fmla="*/ 2270760 w 4454075"/>
                        <a:gd name="connsiteY0" fmla="*/ 0 h 2431762"/>
                        <a:gd name="connsiteX1" fmla="*/ 4439431 w 4454075"/>
                        <a:gd name="connsiteY1" fmla="*/ 1536611 h 2431762"/>
                        <a:gd name="connsiteX2" fmla="*/ 4454075 w 4454075"/>
                        <a:gd name="connsiteY2" fmla="*/ 1591462 h 2431762"/>
                        <a:gd name="connsiteX3" fmla="*/ 4362789 w 4454075"/>
                        <a:gd name="connsiteY3" fmla="*/ 1454400 h 2431762"/>
                        <a:gd name="connsiteX4" fmla="*/ 2385060 w 4454075"/>
                        <a:gd name="connsiteY4" fmla="*/ 495220 h 2431762"/>
                        <a:gd name="connsiteX5" fmla="*/ 48456 w 4454075"/>
                        <a:gd name="connsiteY5" fmla="*/ 2232321 h 2431762"/>
                        <a:gd name="connsiteX6" fmla="*/ 15087 w 4454075"/>
                        <a:gd name="connsiteY6" fmla="*/ 2431762 h 2431762"/>
                        <a:gd name="connsiteX7" fmla="*/ 11724 w 4454075"/>
                        <a:gd name="connsiteY7" fmla="*/ 2410542 h 2431762"/>
                        <a:gd name="connsiteX8" fmla="*/ 0 w 4454075"/>
                        <a:gd name="connsiteY8" fmla="*/ 2186940 h 2431762"/>
                        <a:gd name="connsiteX9" fmla="*/ 2270760 w 4454075"/>
                        <a:gd name="connsiteY9" fmla="*/ 0 h 2431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454075" h="2431762">
                          <a:moveTo>
                            <a:pt x="2270760" y="0"/>
                          </a:moveTo>
                          <a:cubicBezTo>
                            <a:pt x="3289721" y="0"/>
                            <a:pt x="4151927" y="646376"/>
                            <a:pt x="4439431" y="1536611"/>
                          </a:cubicBezTo>
                          <a:lnTo>
                            <a:pt x="4454075" y="1591462"/>
                          </a:lnTo>
                          <a:lnTo>
                            <a:pt x="4362789" y="1454400"/>
                          </a:lnTo>
                          <a:cubicBezTo>
                            <a:pt x="3934177" y="875699"/>
                            <a:pt x="3208330" y="495220"/>
                            <a:pt x="2385060" y="495220"/>
                          </a:cubicBezTo>
                          <a:cubicBezTo>
                            <a:pt x="1232482" y="495220"/>
                            <a:pt x="270854" y="1240960"/>
                            <a:pt x="48456" y="2232321"/>
                          </a:cubicBezTo>
                          <a:lnTo>
                            <a:pt x="15087" y="2431762"/>
                          </a:lnTo>
                          <a:lnTo>
                            <a:pt x="11724" y="2410542"/>
                          </a:lnTo>
                          <a:cubicBezTo>
                            <a:pt x="3971" y="2337024"/>
                            <a:pt x="0" y="2262429"/>
                            <a:pt x="0" y="2186940"/>
                          </a:cubicBezTo>
                          <a:cubicBezTo>
                            <a:pt x="0" y="979126"/>
                            <a:pt x="1016654" y="0"/>
                            <a:pt x="227076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de-DE"/>
                    </a:p>
                  </p:txBody>
                </p:sp>
              </p:grpSp>
              <p:grpSp>
                <p:nvGrpSpPr>
                  <p:cNvPr id="19" name="Gruppieren 18">
                    <a:extLst>
                      <a:ext uri="{FF2B5EF4-FFF2-40B4-BE49-F238E27FC236}">
                        <a16:creationId xmlns:a16="http://schemas.microsoft.com/office/drawing/2014/main" id="{9A815ABE-C340-6213-A64C-5B78AB2F4210}"/>
                      </a:ext>
                    </a:extLst>
                  </p:cNvPr>
                  <p:cNvGrpSpPr/>
                  <p:nvPr/>
                </p:nvGrpSpPr>
                <p:grpSpPr>
                  <a:xfrm>
                    <a:off x="3200401" y="939406"/>
                    <a:ext cx="4406648" cy="4163755"/>
                    <a:chOff x="3200401" y="939406"/>
                    <a:chExt cx="4406648" cy="4163755"/>
                  </a:xfrm>
                  <a:grpFill/>
                </p:grpSpPr>
                <p:sp>
                  <p:nvSpPr>
                    <p:cNvPr id="20" name="Freihandform 19">
                      <a:extLst>
                        <a:ext uri="{FF2B5EF4-FFF2-40B4-BE49-F238E27FC236}">
                          <a16:creationId xmlns:a16="http://schemas.microsoft.com/office/drawing/2014/main" id="{273E66F4-311E-B1A8-CA4B-EA7EE16BC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0401" y="1005840"/>
                      <a:ext cx="4371299" cy="2651760"/>
                    </a:xfrm>
                    <a:custGeom>
                      <a:avLst/>
                      <a:gdLst>
                        <a:gd name="connsiteX0" fmla="*/ 2270760 w 4454075"/>
                        <a:gd name="connsiteY0" fmla="*/ 0 h 2431762"/>
                        <a:gd name="connsiteX1" fmla="*/ 4439431 w 4454075"/>
                        <a:gd name="connsiteY1" fmla="*/ 1536611 h 2431762"/>
                        <a:gd name="connsiteX2" fmla="*/ 4454075 w 4454075"/>
                        <a:gd name="connsiteY2" fmla="*/ 1591462 h 2431762"/>
                        <a:gd name="connsiteX3" fmla="*/ 4362789 w 4454075"/>
                        <a:gd name="connsiteY3" fmla="*/ 1454400 h 2431762"/>
                        <a:gd name="connsiteX4" fmla="*/ 2385060 w 4454075"/>
                        <a:gd name="connsiteY4" fmla="*/ 495220 h 2431762"/>
                        <a:gd name="connsiteX5" fmla="*/ 48456 w 4454075"/>
                        <a:gd name="connsiteY5" fmla="*/ 2232321 h 2431762"/>
                        <a:gd name="connsiteX6" fmla="*/ 15087 w 4454075"/>
                        <a:gd name="connsiteY6" fmla="*/ 2431762 h 2431762"/>
                        <a:gd name="connsiteX7" fmla="*/ 11724 w 4454075"/>
                        <a:gd name="connsiteY7" fmla="*/ 2410542 h 2431762"/>
                        <a:gd name="connsiteX8" fmla="*/ 0 w 4454075"/>
                        <a:gd name="connsiteY8" fmla="*/ 2186940 h 2431762"/>
                        <a:gd name="connsiteX9" fmla="*/ 2270760 w 4454075"/>
                        <a:gd name="connsiteY9" fmla="*/ 0 h 2431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454075" h="2431762">
                          <a:moveTo>
                            <a:pt x="2270760" y="0"/>
                          </a:moveTo>
                          <a:cubicBezTo>
                            <a:pt x="3289721" y="0"/>
                            <a:pt x="4151927" y="646376"/>
                            <a:pt x="4439431" y="1536611"/>
                          </a:cubicBezTo>
                          <a:lnTo>
                            <a:pt x="4454075" y="1591462"/>
                          </a:lnTo>
                          <a:lnTo>
                            <a:pt x="4362789" y="1454400"/>
                          </a:lnTo>
                          <a:cubicBezTo>
                            <a:pt x="3934177" y="875699"/>
                            <a:pt x="3208330" y="495220"/>
                            <a:pt x="2385060" y="495220"/>
                          </a:cubicBezTo>
                          <a:cubicBezTo>
                            <a:pt x="1232482" y="495220"/>
                            <a:pt x="270854" y="1240960"/>
                            <a:pt x="48456" y="2232321"/>
                          </a:cubicBezTo>
                          <a:lnTo>
                            <a:pt x="15087" y="2431762"/>
                          </a:lnTo>
                          <a:lnTo>
                            <a:pt x="11724" y="2410542"/>
                          </a:lnTo>
                          <a:cubicBezTo>
                            <a:pt x="3971" y="2337024"/>
                            <a:pt x="0" y="2262429"/>
                            <a:pt x="0" y="2186940"/>
                          </a:cubicBezTo>
                          <a:cubicBezTo>
                            <a:pt x="0" y="979126"/>
                            <a:pt x="1016654" y="0"/>
                            <a:pt x="227076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21" name="Freihandform 20">
                      <a:extLst>
                        <a:ext uri="{FF2B5EF4-FFF2-40B4-BE49-F238E27FC236}">
                          <a16:creationId xmlns:a16="http://schemas.microsoft.com/office/drawing/2014/main" id="{FBA9FEFA-2E58-346D-F218-A1DFCEB0C8FA}"/>
                        </a:ext>
                      </a:extLst>
                    </p:cNvPr>
                    <p:cNvSpPr/>
                    <p:nvPr/>
                  </p:nvSpPr>
                  <p:spPr>
                    <a:xfrm rot="5075812">
                      <a:off x="4390208" y="1504487"/>
                      <a:ext cx="3781921" cy="2651760"/>
                    </a:xfrm>
                    <a:custGeom>
                      <a:avLst/>
                      <a:gdLst>
                        <a:gd name="connsiteX0" fmla="*/ 2270760 w 4454075"/>
                        <a:gd name="connsiteY0" fmla="*/ 0 h 2431762"/>
                        <a:gd name="connsiteX1" fmla="*/ 4439431 w 4454075"/>
                        <a:gd name="connsiteY1" fmla="*/ 1536611 h 2431762"/>
                        <a:gd name="connsiteX2" fmla="*/ 4454075 w 4454075"/>
                        <a:gd name="connsiteY2" fmla="*/ 1591462 h 2431762"/>
                        <a:gd name="connsiteX3" fmla="*/ 4362789 w 4454075"/>
                        <a:gd name="connsiteY3" fmla="*/ 1454400 h 2431762"/>
                        <a:gd name="connsiteX4" fmla="*/ 2385060 w 4454075"/>
                        <a:gd name="connsiteY4" fmla="*/ 495220 h 2431762"/>
                        <a:gd name="connsiteX5" fmla="*/ 48456 w 4454075"/>
                        <a:gd name="connsiteY5" fmla="*/ 2232321 h 2431762"/>
                        <a:gd name="connsiteX6" fmla="*/ 15087 w 4454075"/>
                        <a:gd name="connsiteY6" fmla="*/ 2431762 h 2431762"/>
                        <a:gd name="connsiteX7" fmla="*/ 11724 w 4454075"/>
                        <a:gd name="connsiteY7" fmla="*/ 2410542 h 2431762"/>
                        <a:gd name="connsiteX8" fmla="*/ 0 w 4454075"/>
                        <a:gd name="connsiteY8" fmla="*/ 2186940 h 2431762"/>
                        <a:gd name="connsiteX9" fmla="*/ 2270760 w 4454075"/>
                        <a:gd name="connsiteY9" fmla="*/ 0 h 2431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454075" h="2431762">
                          <a:moveTo>
                            <a:pt x="2270760" y="0"/>
                          </a:moveTo>
                          <a:cubicBezTo>
                            <a:pt x="3289721" y="0"/>
                            <a:pt x="4151927" y="646376"/>
                            <a:pt x="4439431" y="1536611"/>
                          </a:cubicBezTo>
                          <a:lnTo>
                            <a:pt x="4454075" y="1591462"/>
                          </a:lnTo>
                          <a:lnTo>
                            <a:pt x="4362789" y="1454400"/>
                          </a:lnTo>
                          <a:cubicBezTo>
                            <a:pt x="3934177" y="875699"/>
                            <a:pt x="3208330" y="495220"/>
                            <a:pt x="2385060" y="495220"/>
                          </a:cubicBezTo>
                          <a:cubicBezTo>
                            <a:pt x="1232482" y="495220"/>
                            <a:pt x="270854" y="1240960"/>
                            <a:pt x="48456" y="2232321"/>
                          </a:cubicBezTo>
                          <a:lnTo>
                            <a:pt x="15087" y="2431762"/>
                          </a:lnTo>
                          <a:lnTo>
                            <a:pt x="11724" y="2410542"/>
                          </a:lnTo>
                          <a:cubicBezTo>
                            <a:pt x="3971" y="2337024"/>
                            <a:pt x="0" y="2262429"/>
                            <a:pt x="0" y="2186940"/>
                          </a:cubicBezTo>
                          <a:cubicBezTo>
                            <a:pt x="0" y="979126"/>
                            <a:pt x="1016654" y="0"/>
                            <a:pt x="227076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E228DF87-5183-E7C7-2C6F-A348F7EE8755}"/>
                        </a:ext>
                      </a:extLst>
                    </p:cNvPr>
                    <p:cNvSpPr/>
                    <p:nvPr/>
                  </p:nvSpPr>
                  <p:spPr>
                    <a:xfrm rot="3238179">
                      <a:off x="4553206" y="2198152"/>
                      <a:ext cx="3129319" cy="26807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</p:grpSp>
          <p:sp>
            <p:nvSpPr>
              <p:cNvPr id="15" name="Freihandform 14">
                <a:extLst>
                  <a:ext uri="{FF2B5EF4-FFF2-40B4-BE49-F238E27FC236}">
                    <a16:creationId xmlns:a16="http://schemas.microsoft.com/office/drawing/2014/main" id="{8B062CDD-94EC-5117-C2E7-4E608C7A9B09}"/>
                  </a:ext>
                </a:extLst>
              </p:cNvPr>
              <p:cNvSpPr/>
              <p:nvPr/>
            </p:nvSpPr>
            <p:spPr>
              <a:xfrm rot="1779996">
                <a:off x="3266435" y="1094789"/>
                <a:ext cx="3812684" cy="2337172"/>
              </a:xfrm>
              <a:custGeom>
                <a:avLst/>
                <a:gdLst>
                  <a:gd name="connsiteX0" fmla="*/ 2270760 w 4454075"/>
                  <a:gd name="connsiteY0" fmla="*/ 0 h 2431762"/>
                  <a:gd name="connsiteX1" fmla="*/ 4439431 w 4454075"/>
                  <a:gd name="connsiteY1" fmla="*/ 1536611 h 2431762"/>
                  <a:gd name="connsiteX2" fmla="*/ 4454075 w 4454075"/>
                  <a:gd name="connsiteY2" fmla="*/ 1591462 h 2431762"/>
                  <a:gd name="connsiteX3" fmla="*/ 4362789 w 4454075"/>
                  <a:gd name="connsiteY3" fmla="*/ 1454400 h 2431762"/>
                  <a:gd name="connsiteX4" fmla="*/ 2385060 w 4454075"/>
                  <a:gd name="connsiteY4" fmla="*/ 495220 h 2431762"/>
                  <a:gd name="connsiteX5" fmla="*/ 48456 w 4454075"/>
                  <a:gd name="connsiteY5" fmla="*/ 2232321 h 2431762"/>
                  <a:gd name="connsiteX6" fmla="*/ 15087 w 4454075"/>
                  <a:gd name="connsiteY6" fmla="*/ 2431762 h 2431762"/>
                  <a:gd name="connsiteX7" fmla="*/ 11724 w 4454075"/>
                  <a:gd name="connsiteY7" fmla="*/ 2410542 h 2431762"/>
                  <a:gd name="connsiteX8" fmla="*/ 0 w 4454075"/>
                  <a:gd name="connsiteY8" fmla="*/ 2186940 h 2431762"/>
                  <a:gd name="connsiteX9" fmla="*/ 2270760 w 4454075"/>
                  <a:gd name="connsiteY9" fmla="*/ 0 h 2431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54075" h="2431762">
                    <a:moveTo>
                      <a:pt x="2270760" y="0"/>
                    </a:moveTo>
                    <a:cubicBezTo>
                      <a:pt x="3289721" y="0"/>
                      <a:pt x="4151927" y="646376"/>
                      <a:pt x="4439431" y="1536611"/>
                    </a:cubicBezTo>
                    <a:lnTo>
                      <a:pt x="4454075" y="1591462"/>
                    </a:lnTo>
                    <a:lnTo>
                      <a:pt x="4362789" y="1454400"/>
                    </a:lnTo>
                    <a:cubicBezTo>
                      <a:pt x="3934177" y="875699"/>
                      <a:pt x="3208330" y="495220"/>
                      <a:pt x="2385060" y="495220"/>
                    </a:cubicBezTo>
                    <a:cubicBezTo>
                      <a:pt x="1232482" y="495220"/>
                      <a:pt x="270854" y="1240960"/>
                      <a:pt x="48456" y="2232321"/>
                    </a:cubicBezTo>
                    <a:lnTo>
                      <a:pt x="15087" y="2431762"/>
                    </a:lnTo>
                    <a:lnTo>
                      <a:pt x="11724" y="2410542"/>
                    </a:lnTo>
                    <a:cubicBezTo>
                      <a:pt x="3971" y="2337024"/>
                      <a:pt x="0" y="2262429"/>
                      <a:pt x="0" y="2186940"/>
                    </a:cubicBezTo>
                    <a:cubicBezTo>
                      <a:pt x="0" y="979126"/>
                      <a:pt x="1016654" y="0"/>
                      <a:pt x="227076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</p:grp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D3345EE-4CEF-045C-24FF-D686B5922812}"/>
              </a:ext>
            </a:extLst>
          </p:cNvPr>
          <p:cNvCxnSpPr/>
          <p:nvPr/>
        </p:nvCxnSpPr>
        <p:spPr>
          <a:xfrm>
            <a:off x="4236720" y="2117640"/>
            <a:ext cx="185928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C628B9A-2B37-3D58-64EF-BF24DCBC22EE}"/>
              </a:ext>
            </a:extLst>
          </p:cNvPr>
          <p:cNvGrpSpPr/>
          <p:nvPr/>
        </p:nvGrpSpPr>
        <p:grpSpPr>
          <a:xfrm>
            <a:off x="5847136" y="131342"/>
            <a:ext cx="4806451" cy="2988351"/>
            <a:chOff x="6663000" y="131342"/>
            <a:chExt cx="4806451" cy="2988351"/>
          </a:xfrm>
        </p:grpSpPr>
        <p:pic>
          <p:nvPicPr>
            <p:cNvPr id="29" name="Grafik 28" descr="Ein Bild, das Grafiken, Kreis, Clipart enthält.&#10;&#10;Automatisch generierte Beschreibung">
              <a:extLst>
                <a:ext uri="{FF2B5EF4-FFF2-40B4-BE49-F238E27FC236}">
                  <a16:creationId xmlns:a16="http://schemas.microsoft.com/office/drawing/2014/main" id="{28705719-8C3A-C4D6-9FFE-144EA1A8D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04149">
              <a:off x="8081149" y="-99244"/>
              <a:ext cx="1795732" cy="451104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D69FB0-D68D-5219-2E2A-5FCE75C55297}"/>
                </a:ext>
              </a:extLst>
            </p:cNvPr>
            <p:cNvSpPr/>
            <p:nvPr/>
          </p:nvSpPr>
          <p:spPr>
            <a:xfrm rot="19129833">
              <a:off x="6663000" y="1520418"/>
              <a:ext cx="4806451" cy="1281983"/>
            </a:xfrm>
            <a:prstGeom prst="ellipse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DA4C47C-E829-902D-E43D-5DE3D3FEB98A}"/>
                </a:ext>
              </a:extLst>
            </p:cNvPr>
            <p:cNvGrpSpPr/>
            <p:nvPr/>
          </p:nvGrpSpPr>
          <p:grpSpPr>
            <a:xfrm>
              <a:off x="8060836" y="131342"/>
              <a:ext cx="3217023" cy="2988351"/>
              <a:chOff x="8060836" y="131342"/>
              <a:chExt cx="3217023" cy="298835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BD63E1-3807-53F8-05E3-8DBFBD1CD133}"/>
                  </a:ext>
                </a:extLst>
              </p:cNvPr>
              <p:cNvSpPr/>
              <p:nvPr/>
            </p:nvSpPr>
            <p:spPr>
              <a:xfrm>
                <a:off x="8060836" y="1283335"/>
                <a:ext cx="1836358" cy="1836358"/>
              </a:xfrm>
              <a:prstGeom prst="ellipse">
                <a:avLst/>
              </a:prstGeom>
              <a:noFill/>
              <a:ln w="50800">
                <a:solidFill>
                  <a:schemeClr val="accent1">
                    <a:shade val="15000"/>
                    <a:alpha val="61539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feld 32">
                    <a:extLst>
                      <a:ext uri="{FF2B5EF4-FFF2-40B4-BE49-F238E27FC236}">
                        <a16:creationId xmlns:a16="http://schemas.microsoft.com/office/drawing/2014/main" id="{4BB4739D-2022-C2F8-63D6-45E5002A631D}"/>
                      </a:ext>
                    </a:extLst>
                  </p:cNvPr>
                  <p:cNvSpPr txBox="1"/>
                  <p:nvPr/>
                </p:nvSpPr>
                <p:spPr>
                  <a:xfrm>
                    <a:off x="10936612" y="131342"/>
                    <a:ext cx="341247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oMath>
                      </m:oMathPara>
                    </a14:m>
                    <a:endParaRPr lang="de-DE" sz="32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Textfeld 32">
                    <a:extLst>
                      <a:ext uri="{FF2B5EF4-FFF2-40B4-BE49-F238E27FC236}">
                        <a16:creationId xmlns:a16="http://schemas.microsoft.com/office/drawing/2014/main" id="{4BB4739D-2022-C2F8-63D6-45E5002A63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36612" y="131342"/>
                    <a:ext cx="341247" cy="4924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429" r="-17857" b="-2564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CFA3A878-C1A3-B626-2F85-0CFE887FAF39}"/>
              </a:ext>
            </a:extLst>
          </p:cNvPr>
          <p:cNvSpPr/>
          <p:nvPr/>
        </p:nvSpPr>
        <p:spPr>
          <a:xfrm>
            <a:off x="1601748" y="1199461"/>
            <a:ext cx="1836358" cy="1836358"/>
          </a:xfrm>
          <a:prstGeom prst="ellipse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8EAA36D0-1D56-B9BE-7750-9B798B169279}"/>
              </a:ext>
            </a:extLst>
          </p:cNvPr>
          <p:cNvSpPr txBox="1"/>
          <p:nvPr/>
        </p:nvSpPr>
        <p:spPr>
          <a:xfrm>
            <a:off x="4144040" y="1287377"/>
            <a:ext cx="185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2060"/>
                </a:solidFill>
              </a:rPr>
              <a:t>Weak</a:t>
            </a:r>
            <a:r>
              <a:rPr lang="de-DE" sz="2400" dirty="0">
                <a:solidFill>
                  <a:srgbClr val="002060"/>
                </a:solidFill>
              </a:rPr>
              <a:t> Lensing</a:t>
            </a:r>
          </a:p>
        </p:txBody>
      </p:sp>
    </p:spTree>
    <p:extLst>
      <p:ext uri="{BB962C8B-B14F-4D97-AF65-F5344CB8AC3E}">
        <p14:creationId xmlns:p14="http://schemas.microsoft.com/office/powerpoint/2010/main" val="174769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E82B8-66B5-DA68-6F2B-29D3EC6F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Recovery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CCDB03-307A-A26B-F04B-37EFA0D0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5C2507-E078-8C81-8C1F-9977C488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2CB134-ED1A-A578-4C10-F622004F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1AEFEB-A344-AA98-9EB4-4755BCD6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831401"/>
            <a:ext cx="6383338" cy="51951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EB01521-C6AD-3BF5-A069-A8D3B97BEF4F}"/>
                  </a:ext>
                </a:extLst>
              </p:cNvPr>
              <p:cNvSpPr txBox="1"/>
              <p:nvPr/>
            </p:nvSpPr>
            <p:spPr>
              <a:xfrm>
                <a:off x="7385963" y="840588"/>
                <a:ext cx="438693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Mean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2000" dirty="0"/>
                  <a:t> recovered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Gap at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de-DE" sz="2000" dirty="0"/>
                  <a:t> (</a:t>
                </a:r>
                <a:r>
                  <a:rPr lang="de-DE" sz="2000" dirty="0" err="1"/>
                  <a:t>detection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threshold</a:t>
                </a:r>
                <a:r>
                  <a:rPr lang="de-DE" sz="20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Small </a:t>
                </a:r>
                <a:r>
                  <a:rPr lang="de-DE" sz="2000" dirty="0" err="1"/>
                  <a:t>deviation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Gaussianity</a:t>
                </a:r>
                <a:endParaRPr lang="de-DE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EB01521-C6AD-3BF5-A069-A8D3B97BE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63" y="840588"/>
                <a:ext cx="4386938" cy="1323439"/>
              </a:xfrm>
              <a:prstGeom prst="rect">
                <a:avLst/>
              </a:prstGeom>
              <a:blipFill>
                <a:blip r:embed="rId4"/>
                <a:stretch>
                  <a:fillRect l="-1156" t="-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00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3B36C-8563-3BBB-C26D-1D6B2E0D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de-DE" dirty="0"/>
              <a:t>Power </a:t>
            </a:r>
            <a:r>
              <a:rPr lang="de-DE" dirty="0" err="1"/>
              <a:t>Spectrum</a:t>
            </a:r>
            <a:r>
              <a:rPr lang="de-DE" dirty="0"/>
              <a:t> Recovery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5F4C29A-5034-2F81-52AA-B1C2094780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1700" y="1046436"/>
                <a:ext cx="4620299" cy="5226439"/>
              </a:xfrm>
            </p:spPr>
            <p:txBody>
              <a:bodyPr/>
              <a:lstStyle/>
              <a:p>
                <a:r>
                  <a:rPr lang="en-US" sz="2000" dirty="0"/>
                  <a:t>Good recovery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ℓ&gt;</m:t>
                    </m:r>
                    <m:r>
                      <a:rPr lang="de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Overestimation for large scales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de-CH" sz="2400" dirty="0"/>
                  <a:t>&lt;</a:t>
                </a:r>
                <a14:m>
                  <m:oMath xmlns:m="http://schemas.openxmlformats.org/officeDocument/2006/math">
                    <m:r>
                      <a:rPr lang="de-CH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Detection threshold effects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5F4C29A-5034-2F81-52AA-B1C2094780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1700" y="1046436"/>
                <a:ext cx="4620299" cy="5226439"/>
              </a:xfrm>
              <a:blipFill>
                <a:blip r:embed="rId3"/>
                <a:stretch>
                  <a:fillRect l="-3014" t="-14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B9C820-5B4D-10BB-E712-155250D7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68F420-8036-DAAF-629C-7BA3D02A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2AB52F-6293-4245-2A5E-23E54D32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21</a:t>
            </a:fld>
            <a:endParaRPr lang="de-CH" noProof="0"/>
          </a:p>
        </p:txBody>
      </p:sp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5379884-533B-99F0-B783-421C2C42AC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t="9421" r="2111" b="10067"/>
          <a:stretch/>
        </p:blipFill>
        <p:spPr>
          <a:xfrm>
            <a:off x="524372" y="1046436"/>
            <a:ext cx="7047327" cy="4154214"/>
          </a:xfr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D138AB3-E6AA-2565-2232-9D551D40C9F1}"/>
                  </a:ext>
                </a:extLst>
              </p:cNvPr>
              <p:cNvSpPr txBox="1"/>
              <p:nvPr/>
            </p:nvSpPr>
            <p:spPr>
              <a:xfrm rot="16200000">
                <a:off x="-813207" y="2671763"/>
                <a:ext cx="2028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∁</m:t>
                          </m:r>
                        </m:e>
                        <m:sub>
                          <m:r>
                            <a:rPr lang="de-DE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de-DE" sz="3600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D138AB3-E6AA-2565-2232-9D551D40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13207" y="2671763"/>
                <a:ext cx="2028825" cy="646331"/>
              </a:xfrm>
              <a:prstGeom prst="rect">
                <a:avLst/>
              </a:prstGeom>
              <a:blipFill>
                <a:blip r:embed="rId5"/>
                <a:stretch>
                  <a:fillRect r="-9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328168D-E317-627A-B7EB-71BBC42C885B}"/>
                  </a:ext>
                </a:extLst>
              </p:cNvPr>
              <p:cNvSpPr txBox="1"/>
              <p:nvPr/>
            </p:nvSpPr>
            <p:spPr>
              <a:xfrm>
                <a:off x="4048035" y="5215216"/>
                <a:ext cx="2853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328168D-E317-627A-B7EB-71BBC42C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35" y="5215216"/>
                <a:ext cx="285335" cy="430887"/>
              </a:xfrm>
              <a:prstGeom prst="rect">
                <a:avLst/>
              </a:prstGeom>
              <a:blipFill>
                <a:blip r:embed="rId6"/>
                <a:stretch>
                  <a:fillRect l="-25000" r="-25000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16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1F4E6-3677-9153-D2D3-D6CE3B25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Estimators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118B7-6232-28B8-0E05-9A204FF0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EFC7BC-0B96-9C3F-E94E-1D6E59D4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B2E348-DBA8-4A47-F480-B307A8642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626F451-0670-3529-338E-56D265C1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714449"/>
            <a:ext cx="5621374" cy="42070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EB73A8E-C357-9C9E-99A3-5F5221A4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01" y="288907"/>
            <a:ext cx="6009873" cy="4497835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0452729-B5BE-ECDA-5D2C-45993690A9C8}"/>
              </a:ext>
            </a:extLst>
          </p:cNvPr>
          <p:cNvCxnSpPr>
            <a:cxnSpLocks/>
          </p:cNvCxnSpPr>
          <p:nvPr/>
        </p:nvCxnSpPr>
        <p:spPr>
          <a:xfrm>
            <a:off x="5971102" y="657017"/>
            <a:ext cx="0" cy="49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8C3B057-BB0E-231B-19CF-2C5E58936EE3}"/>
                  </a:ext>
                </a:extLst>
              </p:cNvPr>
              <p:cNvSpPr txBox="1"/>
              <p:nvPr/>
            </p:nvSpPr>
            <p:spPr>
              <a:xfrm>
                <a:off x="1124465" y="4955059"/>
                <a:ext cx="4522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0.91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Unbiased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de-DE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8C3B057-BB0E-231B-19CF-2C5E58936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465" y="4955059"/>
                <a:ext cx="4522573" cy="923330"/>
              </a:xfrm>
              <a:prstGeom prst="rect">
                <a:avLst/>
              </a:prstGeom>
              <a:blipFill>
                <a:blip r:embed="rId4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7F4895D-6B23-68CB-A5B3-CFF9D99D47C6}"/>
                  </a:ext>
                </a:extLst>
              </p:cNvPr>
              <p:cNvSpPr txBox="1"/>
              <p:nvPr/>
            </p:nvSpPr>
            <p:spPr>
              <a:xfrm>
                <a:off x="6801664" y="4955059"/>
                <a:ext cx="46584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Small </a:t>
                </a:r>
                <a:r>
                  <a:rPr lang="de-DE" dirty="0" err="1"/>
                  <a:t>bias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Larger 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7F4895D-6B23-68CB-A5B3-CFF9D99D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664" y="4955059"/>
                <a:ext cx="4658498" cy="923330"/>
              </a:xfrm>
              <a:prstGeom prst="rect">
                <a:avLst/>
              </a:prstGeom>
              <a:blipFill>
                <a:blip r:embed="rId5"/>
                <a:stretch>
                  <a:fillRect l="-815" b="-95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9243F424-9D26-15FC-6133-968BA18A72EA}"/>
              </a:ext>
            </a:extLst>
          </p:cNvPr>
          <p:cNvSpPr txBox="1"/>
          <p:nvPr/>
        </p:nvSpPr>
        <p:spPr>
          <a:xfrm>
            <a:off x="3237470" y="6079524"/>
            <a:ext cx="619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itchFamily="2" charset="2"/>
              </a:rPr>
              <a:t> Focus on RBF </a:t>
            </a:r>
            <a:r>
              <a:rPr lang="de-DE" dirty="0" err="1">
                <a:sym typeface="Wingdings" pitchFamily="2" charset="2"/>
              </a:rPr>
              <a:t>estimator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remaining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653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F077240-EDEF-D987-F21D-A2C0C84EFA92}"/>
              </a:ext>
            </a:extLst>
          </p:cNvPr>
          <p:cNvSpPr txBox="1"/>
          <p:nvPr/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>
                <a:latin typeface="+mj-lt"/>
                <a:ea typeface="+mj-ea"/>
                <a:cs typeface="+mj-cs"/>
              </a:rPr>
              <a:t>PIXEL LEVEL RESULTS (RBF)</a:t>
            </a:r>
          </a:p>
        </p:txBody>
      </p:sp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BFCBFA5-310E-BCB6-8E3E-73CEB2FD2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5"/>
          <a:stretch/>
        </p:blipFill>
        <p:spPr>
          <a:xfrm>
            <a:off x="2349306" y="650100"/>
            <a:ext cx="7047912" cy="5836636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5A07FAD-73FD-9C46-8EBF-C91E939E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332D50A-E6CC-4D88-8908-F2129032F4C7}" type="datetime1">
              <a:rPr lang="de-CH" noProof="0" smtClean="0"/>
              <a:pPr>
                <a:spcAft>
                  <a:spcPts val="600"/>
                </a:spcAft>
              </a:pPr>
              <a:t>12.12.25</a:t>
            </a:fld>
            <a:endParaRPr lang="de-CH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E5FB7A-8CBD-417B-4A2D-DAD42DF37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Organisationseinheit verbal</a:t>
            </a:r>
            <a:endParaRPr lang="de-CH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2F93CFA-0472-0FC9-D38D-29CCBFF3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23</a:t>
            </a:fld>
            <a:endParaRPr lang="de-CH" noProof="0"/>
          </a:p>
        </p:txBody>
      </p:sp>
      <p:sp>
        <p:nvSpPr>
          <p:cNvPr id="2" name="Datumsplatzhalter 1" hidden="1">
            <a:extLst>
              <a:ext uri="{FF2B5EF4-FFF2-40B4-BE49-F238E27FC236}">
                <a16:creationId xmlns:a16="http://schemas.microsoft.com/office/drawing/2014/main" id="{F6DC98FE-CC17-BCF6-D851-E0850A02D99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CH" noProof="0"/>
              <a:t>15.12.25</a:t>
            </a:r>
          </a:p>
        </p:txBody>
      </p:sp>
      <p:sp>
        <p:nvSpPr>
          <p:cNvPr id="4" name="Foliennummernplatzhalter 3" hidden="1">
            <a:extLst>
              <a:ext uri="{FF2B5EF4-FFF2-40B4-BE49-F238E27FC236}">
                <a16:creationId xmlns:a16="http://schemas.microsoft.com/office/drawing/2014/main" id="{86BE9BB3-BD61-014A-BBB5-CC0B8BE074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825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F1D67EF4-3901-6699-A5C2-53016DE3FAE1}"/>
              </a:ext>
            </a:extLst>
          </p:cNvPr>
          <p:cNvSpPr txBox="1"/>
          <p:nvPr/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>
                <a:latin typeface="+mj-lt"/>
                <a:ea typeface="+mj-ea"/>
                <a:cs typeface="+mj-cs"/>
              </a:rPr>
              <a:t>PIXEL LEVEL RESULTS (DIR. RBF)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58B688-FBAF-2435-12A7-15EEE466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5"/>
          <a:stretch/>
        </p:blipFill>
        <p:spPr>
          <a:xfrm>
            <a:off x="2391508" y="682500"/>
            <a:ext cx="7061981" cy="5853147"/>
          </a:xfrm>
          <a:prstGeom prst="rect">
            <a:avLst/>
          </a:prstGeom>
          <a:noFill/>
        </p:spPr>
      </p:pic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A465FD69-599A-8BE5-B5F2-0A9658E6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15.12.25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89329FE-36F7-8DA5-5F90-F497DF82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Organisationseinheit verbal</a:t>
            </a:r>
            <a:endParaRPr lang="de-CH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7C55608-8DCA-9E36-AD5B-DED4D5A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smtClean="0"/>
              <a:pPr>
                <a:spcAft>
                  <a:spcPts val="600"/>
                </a:spcAft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7437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3C1C0-217B-1FD2-4D96-13B66BA0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Pixel-level Recovery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Convergence Map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349FC1-3B54-82BD-6405-C5B5C64F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E9D79F-8B93-268A-DFF8-B7EDCA48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37A795-DE4F-A26D-E101-19B23D8A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049836F-66C0-60CE-7525-C6EDCAEA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6" y="925067"/>
            <a:ext cx="7414054" cy="54928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FDE48FC-EA6E-DF81-CF84-3DDF62044BF7}"/>
                  </a:ext>
                </a:extLst>
              </p:cNvPr>
              <p:cNvSpPr txBox="1"/>
              <p:nvPr/>
            </p:nvSpPr>
            <p:spPr>
              <a:xfrm>
                <a:off x="7698259" y="1160351"/>
                <a:ext cx="376190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Strong </a:t>
                </a:r>
                <a:r>
                  <a:rPr lang="de-DE" dirty="0" err="1"/>
                  <a:t>correlation</a:t>
                </a:r>
                <a:r>
                  <a:rPr lang="de-DE" dirty="0"/>
                  <a:t>: </a:t>
                </a:r>
                <a:r>
                  <a:rPr lang="de-DE" dirty="0" err="1"/>
                  <a:t>r</a:t>
                </a:r>
                <a:r>
                  <a:rPr lang="de-DE" dirty="0"/>
                  <a:t> = 0.745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Mean residual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Gap at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Validates</a:t>
                </a:r>
                <a:r>
                  <a:rPr lang="de-DE" dirty="0"/>
                  <a:t> </a:t>
                </a:r>
                <a:r>
                  <a:rPr lang="de-DE" dirty="0" err="1"/>
                  <a:t>estimator</a:t>
                </a:r>
                <a:r>
                  <a:rPr lang="de-DE" dirty="0"/>
                  <a:t> at </a:t>
                </a:r>
                <a:r>
                  <a:rPr lang="de-DE" dirty="0" err="1"/>
                  <a:t>pixel</a:t>
                </a:r>
                <a:r>
                  <a:rPr lang="de-DE" dirty="0"/>
                  <a:t> </a:t>
                </a:r>
                <a:r>
                  <a:rPr lang="de-DE" dirty="0" err="1"/>
                  <a:t>level</a:t>
                </a:r>
                <a:endParaRPr lang="de-DE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FDE48FC-EA6E-DF81-CF84-3DDF6204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259" y="1160351"/>
                <a:ext cx="3761903" cy="2123658"/>
              </a:xfrm>
              <a:prstGeom prst="rect">
                <a:avLst/>
              </a:prstGeom>
              <a:blipFill>
                <a:blip r:embed="rId3"/>
                <a:stretch>
                  <a:fillRect l="-1010" t="-1190" b="-29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203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C051CF9-4BCC-A7DF-64D5-22ADA63D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dirty="0"/>
              <a:t>Spatial Convergence Map (Directed RBF)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A4A9A2A-FA6B-F40E-3A66-559918067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7" y="1955880"/>
            <a:ext cx="10728325" cy="3593989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E00EFE-1406-CC0A-8211-F2EDE4D56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0CDC0-B985-FD0C-EC08-011F58FC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F631E-3D2D-5547-E020-0D639E06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5322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94F39A1-77C8-D9BA-46B3-D454FA4E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dirty="0"/>
              <a:t>Convergence Histogram (Directed RBF)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EFE7F82-1779-FBC7-9CF2-676EB2AAE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233" y="1412875"/>
            <a:ext cx="6429532" cy="4680000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DE18E4-3761-5399-7CC0-C07365C71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D5E51D-2FAF-31BB-124D-9350977C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C1478F-2237-A56D-C309-C55821FF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94539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Weak</a:t>
            </a:r>
            <a:r>
              <a:rPr lang="de-CH" dirty="0"/>
              <a:t> Lensing: </a:t>
            </a:r>
            <a:r>
              <a:rPr lang="de-CH" dirty="0" err="1"/>
              <a:t>Two</a:t>
            </a:r>
            <a:r>
              <a:rPr lang="de-CH" dirty="0"/>
              <a:t> Observable </a:t>
            </a:r>
            <a:r>
              <a:rPr lang="de-CH" dirty="0" err="1"/>
              <a:t>Effects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7B0C8EE-2E8B-8E33-2810-A66563E0C298}"/>
                  </a:ext>
                </a:extLst>
              </p:cNvPr>
              <p:cNvSpPr txBox="1"/>
              <p:nvPr/>
            </p:nvSpPr>
            <p:spPr>
              <a:xfrm>
                <a:off x="1463040" y="4169664"/>
                <a:ext cx="4218432" cy="1556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SHEAR (</a:t>
                </a:r>
                <a14:m>
                  <m:oMath xmlns:m="http://schemas.openxmlformats.org/officeDocument/2006/math">
                    <m:r>
                      <a:rPr lang="de-DE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2000" dirty="0"/>
                  <a:t>)</a:t>
                </a:r>
                <a:br>
                  <a:rPr lang="de-DE" sz="2000" dirty="0"/>
                </a:br>
                <a:endParaRPr lang="de-DE" sz="2000" dirty="0"/>
              </a:p>
              <a:p>
                <a:pPr marL="285750" indent="-285750">
                  <a:buFontTx/>
                  <a:buChar char="-"/>
                </a:pPr>
                <a:r>
                  <a:rPr lang="de-DE" sz="2000" dirty="0" err="1"/>
                  <a:t>Changes</a:t>
                </a:r>
                <a:r>
                  <a:rPr lang="de-DE" sz="2000" dirty="0"/>
                  <a:t> Shape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sz="2000" dirty="0"/>
                  <a:t>Well </a:t>
                </a:r>
                <a:r>
                  <a:rPr lang="de-DE" sz="2000" dirty="0" err="1"/>
                  <a:t>studied</a:t>
                </a:r>
                <a:r>
                  <a:rPr lang="de-DE" sz="2000" dirty="0"/>
                  <a:t> 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7B0C8EE-2E8B-8E33-2810-A66563E0C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4169664"/>
                <a:ext cx="4218432" cy="1556901"/>
              </a:xfrm>
              <a:prstGeom prst="rect">
                <a:avLst/>
              </a:prstGeom>
              <a:blipFill>
                <a:blip r:embed="rId3"/>
                <a:stretch>
                  <a:fillRect l="-1502" b="-7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B7B41BD-133C-443E-FBAD-7985D76079B2}"/>
                  </a:ext>
                </a:extLst>
              </p:cNvPr>
              <p:cNvSpPr txBox="1"/>
              <p:nvPr/>
            </p:nvSpPr>
            <p:spPr>
              <a:xfrm>
                <a:off x="6095998" y="4169664"/>
                <a:ext cx="4181858" cy="2232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CONVERGENCE (</a:t>
                </a:r>
                <a14:m>
                  <m:oMath xmlns:m="http://schemas.openxmlformats.org/officeDocument/2006/math">
                    <m:r>
                      <a:rPr lang="de-DE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de-DE" sz="2000" dirty="0"/>
                  <a:t>)</a:t>
                </a:r>
              </a:p>
              <a:p>
                <a:endParaRPr lang="de-DE" sz="2000" dirty="0"/>
              </a:p>
              <a:p>
                <a:pPr marL="285750" indent="-285750">
                  <a:buFontTx/>
                  <a:buChar char="-"/>
                </a:pPr>
                <a:r>
                  <a:rPr lang="de-DE" sz="2000" dirty="0" err="1"/>
                  <a:t>Changes</a:t>
                </a:r>
                <a:r>
                  <a:rPr lang="de-DE" sz="2000" dirty="0"/>
                  <a:t> Size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sz="2000" dirty="0" err="1"/>
                  <a:t>Underexplored</a:t>
                </a:r>
                <a:endParaRPr lang="de-DE" sz="20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20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CH" sz="2000" i="1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de-CH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20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CH" sz="2000" i="1">
                            <a:latin typeface="Cambria Math" panose="02040503050406030204" pitchFamily="18" charset="0"/>
                          </a:rPr>
                          <m:t>𝑖𝑛𝑡𝑟</m:t>
                        </m:r>
                      </m:sub>
                    </m:sSub>
                    <m:d>
                      <m:dPr>
                        <m:ctrlPr>
                          <a:rPr lang="de-CH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de-CH" sz="2000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</m:d>
                  </m:oMath>
                </a14:m>
                <a:endParaRPr lang="de-DE" sz="2000" dirty="0"/>
              </a:p>
              <a:p>
                <a:pPr marL="285750" indent="-285750">
                  <a:buFontTx/>
                  <a:buChar char="-"/>
                </a:pPr>
                <a:endParaRPr lang="de-DE" sz="20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B7B41BD-133C-443E-FBAD-7985D7607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4169664"/>
                <a:ext cx="4181858" cy="2232599"/>
              </a:xfrm>
              <a:prstGeom prst="rect">
                <a:avLst/>
              </a:prstGeom>
              <a:blipFill>
                <a:blip r:embed="rId4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36DA954-B528-1C02-0F92-5FD04CEC16B6}"/>
              </a:ext>
            </a:extLst>
          </p:cNvPr>
          <p:cNvGrpSpPr/>
          <p:nvPr/>
        </p:nvGrpSpPr>
        <p:grpSpPr>
          <a:xfrm>
            <a:off x="1637302" y="1261999"/>
            <a:ext cx="1737360" cy="1788554"/>
            <a:chOff x="2539772" y="924166"/>
            <a:chExt cx="5391844" cy="5432911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48C09487-7BF3-C096-52F0-4BD97A36218C}"/>
                </a:ext>
              </a:extLst>
            </p:cNvPr>
            <p:cNvSpPr/>
            <p:nvPr/>
          </p:nvSpPr>
          <p:spPr>
            <a:xfrm rot="15344232">
              <a:off x="2470428" y="3269134"/>
              <a:ext cx="3812684" cy="2337172"/>
            </a:xfrm>
            <a:custGeom>
              <a:avLst/>
              <a:gdLst>
                <a:gd name="connsiteX0" fmla="*/ 2270760 w 4454075"/>
                <a:gd name="connsiteY0" fmla="*/ 0 h 2431762"/>
                <a:gd name="connsiteX1" fmla="*/ 4439431 w 4454075"/>
                <a:gd name="connsiteY1" fmla="*/ 1536611 h 2431762"/>
                <a:gd name="connsiteX2" fmla="*/ 4454075 w 4454075"/>
                <a:gd name="connsiteY2" fmla="*/ 1591462 h 2431762"/>
                <a:gd name="connsiteX3" fmla="*/ 4362789 w 4454075"/>
                <a:gd name="connsiteY3" fmla="*/ 1454400 h 2431762"/>
                <a:gd name="connsiteX4" fmla="*/ 2385060 w 4454075"/>
                <a:gd name="connsiteY4" fmla="*/ 495220 h 2431762"/>
                <a:gd name="connsiteX5" fmla="*/ 48456 w 4454075"/>
                <a:gd name="connsiteY5" fmla="*/ 2232321 h 2431762"/>
                <a:gd name="connsiteX6" fmla="*/ 15087 w 4454075"/>
                <a:gd name="connsiteY6" fmla="*/ 2431762 h 2431762"/>
                <a:gd name="connsiteX7" fmla="*/ 11724 w 4454075"/>
                <a:gd name="connsiteY7" fmla="*/ 2410542 h 2431762"/>
                <a:gd name="connsiteX8" fmla="*/ 0 w 4454075"/>
                <a:gd name="connsiteY8" fmla="*/ 2186940 h 2431762"/>
                <a:gd name="connsiteX9" fmla="*/ 2270760 w 4454075"/>
                <a:gd name="connsiteY9" fmla="*/ 0 h 243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4075" h="2431762">
                  <a:moveTo>
                    <a:pt x="2270760" y="0"/>
                  </a:moveTo>
                  <a:cubicBezTo>
                    <a:pt x="3289721" y="0"/>
                    <a:pt x="4151927" y="646376"/>
                    <a:pt x="4439431" y="1536611"/>
                  </a:cubicBezTo>
                  <a:lnTo>
                    <a:pt x="4454075" y="1591462"/>
                  </a:lnTo>
                  <a:lnTo>
                    <a:pt x="4362789" y="1454400"/>
                  </a:lnTo>
                  <a:cubicBezTo>
                    <a:pt x="3934177" y="875699"/>
                    <a:pt x="3208330" y="495220"/>
                    <a:pt x="2385060" y="495220"/>
                  </a:cubicBezTo>
                  <a:cubicBezTo>
                    <a:pt x="1232482" y="495220"/>
                    <a:pt x="270854" y="1240960"/>
                    <a:pt x="48456" y="2232321"/>
                  </a:cubicBezTo>
                  <a:lnTo>
                    <a:pt x="15087" y="2431762"/>
                  </a:lnTo>
                  <a:lnTo>
                    <a:pt x="11724" y="2410542"/>
                  </a:lnTo>
                  <a:cubicBezTo>
                    <a:pt x="3971" y="2337024"/>
                    <a:pt x="0" y="2262429"/>
                    <a:pt x="0" y="2186940"/>
                  </a:cubicBezTo>
                  <a:cubicBezTo>
                    <a:pt x="0" y="979126"/>
                    <a:pt x="1016654" y="0"/>
                    <a:pt x="227076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DE124BB-AB1E-772A-EC34-29243447DBD3}"/>
                </a:ext>
              </a:extLst>
            </p:cNvPr>
            <p:cNvGrpSpPr/>
            <p:nvPr/>
          </p:nvGrpSpPr>
          <p:grpSpPr>
            <a:xfrm>
              <a:off x="2539772" y="924166"/>
              <a:ext cx="5391844" cy="5432911"/>
              <a:chOff x="2539772" y="924166"/>
              <a:chExt cx="5391844" cy="5432911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90C8A71-4D5D-DA56-2089-88B2513EC752}"/>
                  </a:ext>
                </a:extLst>
              </p:cNvPr>
              <p:cNvGrpSpPr/>
              <p:nvPr/>
            </p:nvGrpSpPr>
            <p:grpSpPr>
              <a:xfrm>
                <a:off x="2539772" y="924166"/>
                <a:ext cx="5391844" cy="5432911"/>
                <a:chOff x="3200401" y="939406"/>
                <a:chExt cx="5391844" cy="5432911"/>
              </a:xfrm>
              <a:solidFill>
                <a:schemeClr val="bg1">
                  <a:lumMod val="65000"/>
                </a:schemeClr>
              </a:solidFill>
            </p:grpSpPr>
            <p:grpSp>
              <p:nvGrpSpPr>
                <p:cNvPr id="16" name="Gruppieren 15">
                  <a:extLst>
                    <a:ext uri="{FF2B5EF4-FFF2-40B4-BE49-F238E27FC236}">
                      <a16:creationId xmlns:a16="http://schemas.microsoft.com/office/drawing/2014/main" id="{8A0BA3C2-4A45-A878-4BF8-481CEC0C5B06}"/>
                    </a:ext>
                  </a:extLst>
                </p:cNvPr>
                <p:cNvGrpSpPr/>
                <p:nvPr/>
              </p:nvGrpSpPr>
              <p:grpSpPr>
                <a:xfrm rot="6462450">
                  <a:off x="4497961" y="1293395"/>
                  <a:ext cx="4406648" cy="3781921"/>
                  <a:chOff x="6017910" y="575049"/>
                  <a:chExt cx="4406648" cy="3781921"/>
                </a:xfrm>
                <a:grpFill/>
              </p:grpSpPr>
              <p:sp>
                <p:nvSpPr>
                  <p:cNvPr id="25" name="Freihandform 24">
                    <a:extLst>
                      <a:ext uri="{FF2B5EF4-FFF2-40B4-BE49-F238E27FC236}">
                        <a16:creationId xmlns:a16="http://schemas.microsoft.com/office/drawing/2014/main" id="{D6E77217-D40A-3DA5-5E04-10A4566630C7}"/>
                      </a:ext>
                    </a:extLst>
                  </p:cNvPr>
                  <p:cNvSpPr/>
                  <p:nvPr/>
                </p:nvSpPr>
                <p:spPr>
                  <a:xfrm>
                    <a:off x="6017910" y="641483"/>
                    <a:ext cx="4371299" cy="2651760"/>
                  </a:xfrm>
                  <a:custGeom>
                    <a:avLst/>
                    <a:gdLst>
                      <a:gd name="connsiteX0" fmla="*/ 2270760 w 4454075"/>
                      <a:gd name="connsiteY0" fmla="*/ 0 h 2431762"/>
                      <a:gd name="connsiteX1" fmla="*/ 4439431 w 4454075"/>
                      <a:gd name="connsiteY1" fmla="*/ 1536611 h 2431762"/>
                      <a:gd name="connsiteX2" fmla="*/ 4454075 w 4454075"/>
                      <a:gd name="connsiteY2" fmla="*/ 1591462 h 2431762"/>
                      <a:gd name="connsiteX3" fmla="*/ 4362789 w 4454075"/>
                      <a:gd name="connsiteY3" fmla="*/ 1454400 h 2431762"/>
                      <a:gd name="connsiteX4" fmla="*/ 2385060 w 4454075"/>
                      <a:gd name="connsiteY4" fmla="*/ 495220 h 2431762"/>
                      <a:gd name="connsiteX5" fmla="*/ 48456 w 4454075"/>
                      <a:gd name="connsiteY5" fmla="*/ 2232321 h 2431762"/>
                      <a:gd name="connsiteX6" fmla="*/ 15087 w 4454075"/>
                      <a:gd name="connsiteY6" fmla="*/ 2431762 h 2431762"/>
                      <a:gd name="connsiteX7" fmla="*/ 11724 w 4454075"/>
                      <a:gd name="connsiteY7" fmla="*/ 2410542 h 2431762"/>
                      <a:gd name="connsiteX8" fmla="*/ 0 w 4454075"/>
                      <a:gd name="connsiteY8" fmla="*/ 2186940 h 2431762"/>
                      <a:gd name="connsiteX9" fmla="*/ 2270760 w 4454075"/>
                      <a:gd name="connsiteY9" fmla="*/ 0 h 2431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454075" h="2431762">
                        <a:moveTo>
                          <a:pt x="2270760" y="0"/>
                        </a:moveTo>
                        <a:cubicBezTo>
                          <a:pt x="3289721" y="0"/>
                          <a:pt x="4151927" y="646376"/>
                          <a:pt x="4439431" y="1536611"/>
                        </a:cubicBezTo>
                        <a:lnTo>
                          <a:pt x="4454075" y="1591462"/>
                        </a:lnTo>
                        <a:lnTo>
                          <a:pt x="4362789" y="1454400"/>
                        </a:lnTo>
                        <a:cubicBezTo>
                          <a:pt x="3934177" y="875699"/>
                          <a:pt x="3208330" y="495220"/>
                          <a:pt x="2385060" y="495220"/>
                        </a:cubicBezTo>
                        <a:cubicBezTo>
                          <a:pt x="1232482" y="495220"/>
                          <a:pt x="270854" y="1240960"/>
                          <a:pt x="48456" y="2232321"/>
                        </a:cubicBezTo>
                        <a:lnTo>
                          <a:pt x="15087" y="2431762"/>
                        </a:lnTo>
                        <a:lnTo>
                          <a:pt x="11724" y="2410542"/>
                        </a:lnTo>
                        <a:cubicBezTo>
                          <a:pt x="3971" y="2337024"/>
                          <a:pt x="0" y="2262429"/>
                          <a:pt x="0" y="2186940"/>
                        </a:cubicBezTo>
                        <a:cubicBezTo>
                          <a:pt x="0" y="979126"/>
                          <a:pt x="1016654" y="0"/>
                          <a:pt x="227076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" name="Freihandform 25">
                    <a:extLst>
                      <a:ext uri="{FF2B5EF4-FFF2-40B4-BE49-F238E27FC236}">
                        <a16:creationId xmlns:a16="http://schemas.microsoft.com/office/drawing/2014/main" id="{F984EF53-B893-1279-BAD5-8A44FD57E18B}"/>
                      </a:ext>
                    </a:extLst>
                  </p:cNvPr>
                  <p:cNvSpPr/>
                  <p:nvPr/>
                </p:nvSpPr>
                <p:spPr>
                  <a:xfrm rot="5075812">
                    <a:off x="7207717" y="1140130"/>
                    <a:ext cx="3781921" cy="2651760"/>
                  </a:xfrm>
                  <a:custGeom>
                    <a:avLst/>
                    <a:gdLst>
                      <a:gd name="connsiteX0" fmla="*/ 2270760 w 4454075"/>
                      <a:gd name="connsiteY0" fmla="*/ 0 h 2431762"/>
                      <a:gd name="connsiteX1" fmla="*/ 4439431 w 4454075"/>
                      <a:gd name="connsiteY1" fmla="*/ 1536611 h 2431762"/>
                      <a:gd name="connsiteX2" fmla="*/ 4454075 w 4454075"/>
                      <a:gd name="connsiteY2" fmla="*/ 1591462 h 2431762"/>
                      <a:gd name="connsiteX3" fmla="*/ 4362789 w 4454075"/>
                      <a:gd name="connsiteY3" fmla="*/ 1454400 h 2431762"/>
                      <a:gd name="connsiteX4" fmla="*/ 2385060 w 4454075"/>
                      <a:gd name="connsiteY4" fmla="*/ 495220 h 2431762"/>
                      <a:gd name="connsiteX5" fmla="*/ 48456 w 4454075"/>
                      <a:gd name="connsiteY5" fmla="*/ 2232321 h 2431762"/>
                      <a:gd name="connsiteX6" fmla="*/ 15087 w 4454075"/>
                      <a:gd name="connsiteY6" fmla="*/ 2431762 h 2431762"/>
                      <a:gd name="connsiteX7" fmla="*/ 11724 w 4454075"/>
                      <a:gd name="connsiteY7" fmla="*/ 2410542 h 2431762"/>
                      <a:gd name="connsiteX8" fmla="*/ 0 w 4454075"/>
                      <a:gd name="connsiteY8" fmla="*/ 2186940 h 2431762"/>
                      <a:gd name="connsiteX9" fmla="*/ 2270760 w 4454075"/>
                      <a:gd name="connsiteY9" fmla="*/ 0 h 2431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454075" h="2431762">
                        <a:moveTo>
                          <a:pt x="2270760" y="0"/>
                        </a:moveTo>
                        <a:cubicBezTo>
                          <a:pt x="3289721" y="0"/>
                          <a:pt x="4151927" y="646376"/>
                          <a:pt x="4439431" y="1536611"/>
                        </a:cubicBezTo>
                        <a:lnTo>
                          <a:pt x="4454075" y="1591462"/>
                        </a:lnTo>
                        <a:lnTo>
                          <a:pt x="4362789" y="1454400"/>
                        </a:lnTo>
                        <a:cubicBezTo>
                          <a:pt x="3934177" y="875699"/>
                          <a:pt x="3208330" y="495220"/>
                          <a:pt x="2385060" y="495220"/>
                        </a:cubicBezTo>
                        <a:cubicBezTo>
                          <a:pt x="1232482" y="495220"/>
                          <a:pt x="270854" y="1240960"/>
                          <a:pt x="48456" y="2232321"/>
                        </a:cubicBezTo>
                        <a:lnTo>
                          <a:pt x="15087" y="2431762"/>
                        </a:lnTo>
                        <a:lnTo>
                          <a:pt x="11724" y="2410542"/>
                        </a:lnTo>
                        <a:cubicBezTo>
                          <a:pt x="3971" y="2337024"/>
                          <a:pt x="0" y="2262429"/>
                          <a:pt x="0" y="2186940"/>
                        </a:cubicBezTo>
                        <a:cubicBezTo>
                          <a:pt x="0" y="979126"/>
                          <a:pt x="1016654" y="0"/>
                          <a:pt x="227076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7" name="Gruppieren 16">
                  <a:extLst>
                    <a:ext uri="{FF2B5EF4-FFF2-40B4-BE49-F238E27FC236}">
                      <a16:creationId xmlns:a16="http://schemas.microsoft.com/office/drawing/2014/main" id="{18751D6C-AFB5-C787-400B-AE1B0A8A7B76}"/>
                    </a:ext>
                  </a:extLst>
                </p:cNvPr>
                <p:cNvGrpSpPr/>
                <p:nvPr/>
              </p:nvGrpSpPr>
              <p:grpSpPr>
                <a:xfrm>
                  <a:off x="3200401" y="939406"/>
                  <a:ext cx="4406648" cy="5432911"/>
                  <a:chOff x="3200401" y="939406"/>
                  <a:chExt cx="4406648" cy="5432911"/>
                </a:xfrm>
                <a:grpFill/>
              </p:grpSpPr>
              <p:grpSp>
                <p:nvGrpSpPr>
                  <p:cNvPr id="18" name="Gruppieren 17">
                    <a:extLst>
                      <a:ext uri="{FF2B5EF4-FFF2-40B4-BE49-F238E27FC236}">
                        <a16:creationId xmlns:a16="http://schemas.microsoft.com/office/drawing/2014/main" id="{F46D199E-1BFE-B772-A7BE-DD33ECAE0263}"/>
                      </a:ext>
                    </a:extLst>
                  </p:cNvPr>
                  <p:cNvGrpSpPr/>
                  <p:nvPr/>
                </p:nvGrpSpPr>
                <p:grpSpPr>
                  <a:xfrm rot="14563702">
                    <a:off x="3423987" y="2278032"/>
                    <a:ext cx="4406648" cy="3781921"/>
                    <a:chOff x="6017910" y="575049"/>
                    <a:chExt cx="4406648" cy="3781921"/>
                  </a:xfrm>
                  <a:grpFill/>
                </p:grpSpPr>
                <p:sp>
                  <p:nvSpPr>
                    <p:cNvPr id="23" name="Freihandform 22">
                      <a:extLst>
                        <a:ext uri="{FF2B5EF4-FFF2-40B4-BE49-F238E27FC236}">
                          <a16:creationId xmlns:a16="http://schemas.microsoft.com/office/drawing/2014/main" id="{ABD599E9-4C71-2727-91A4-D31BD2F20F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7910" y="641483"/>
                      <a:ext cx="4371299" cy="2651760"/>
                    </a:xfrm>
                    <a:custGeom>
                      <a:avLst/>
                      <a:gdLst>
                        <a:gd name="connsiteX0" fmla="*/ 2270760 w 4454075"/>
                        <a:gd name="connsiteY0" fmla="*/ 0 h 2431762"/>
                        <a:gd name="connsiteX1" fmla="*/ 4439431 w 4454075"/>
                        <a:gd name="connsiteY1" fmla="*/ 1536611 h 2431762"/>
                        <a:gd name="connsiteX2" fmla="*/ 4454075 w 4454075"/>
                        <a:gd name="connsiteY2" fmla="*/ 1591462 h 2431762"/>
                        <a:gd name="connsiteX3" fmla="*/ 4362789 w 4454075"/>
                        <a:gd name="connsiteY3" fmla="*/ 1454400 h 2431762"/>
                        <a:gd name="connsiteX4" fmla="*/ 2385060 w 4454075"/>
                        <a:gd name="connsiteY4" fmla="*/ 495220 h 2431762"/>
                        <a:gd name="connsiteX5" fmla="*/ 48456 w 4454075"/>
                        <a:gd name="connsiteY5" fmla="*/ 2232321 h 2431762"/>
                        <a:gd name="connsiteX6" fmla="*/ 15087 w 4454075"/>
                        <a:gd name="connsiteY6" fmla="*/ 2431762 h 2431762"/>
                        <a:gd name="connsiteX7" fmla="*/ 11724 w 4454075"/>
                        <a:gd name="connsiteY7" fmla="*/ 2410542 h 2431762"/>
                        <a:gd name="connsiteX8" fmla="*/ 0 w 4454075"/>
                        <a:gd name="connsiteY8" fmla="*/ 2186940 h 2431762"/>
                        <a:gd name="connsiteX9" fmla="*/ 2270760 w 4454075"/>
                        <a:gd name="connsiteY9" fmla="*/ 0 h 2431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454075" h="2431762">
                          <a:moveTo>
                            <a:pt x="2270760" y="0"/>
                          </a:moveTo>
                          <a:cubicBezTo>
                            <a:pt x="3289721" y="0"/>
                            <a:pt x="4151927" y="646376"/>
                            <a:pt x="4439431" y="1536611"/>
                          </a:cubicBezTo>
                          <a:lnTo>
                            <a:pt x="4454075" y="1591462"/>
                          </a:lnTo>
                          <a:lnTo>
                            <a:pt x="4362789" y="1454400"/>
                          </a:lnTo>
                          <a:cubicBezTo>
                            <a:pt x="3934177" y="875699"/>
                            <a:pt x="3208330" y="495220"/>
                            <a:pt x="2385060" y="495220"/>
                          </a:cubicBezTo>
                          <a:cubicBezTo>
                            <a:pt x="1232482" y="495220"/>
                            <a:pt x="270854" y="1240960"/>
                            <a:pt x="48456" y="2232321"/>
                          </a:cubicBezTo>
                          <a:lnTo>
                            <a:pt x="15087" y="2431762"/>
                          </a:lnTo>
                          <a:lnTo>
                            <a:pt x="11724" y="2410542"/>
                          </a:lnTo>
                          <a:cubicBezTo>
                            <a:pt x="3971" y="2337024"/>
                            <a:pt x="0" y="2262429"/>
                            <a:pt x="0" y="2186940"/>
                          </a:cubicBezTo>
                          <a:cubicBezTo>
                            <a:pt x="0" y="979126"/>
                            <a:pt x="1016654" y="0"/>
                            <a:pt x="227076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24" name="Freihandform 23">
                      <a:extLst>
                        <a:ext uri="{FF2B5EF4-FFF2-40B4-BE49-F238E27FC236}">
                          <a16:creationId xmlns:a16="http://schemas.microsoft.com/office/drawing/2014/main" id="{05A603F1-ADC2-24D3-3300-4E46BBB6D865}"/>
                        </a:ext>
                      </a:extLst>
                    </p:cNvPr>
                    <p:cNvSpPr/>
                    <p:nvPr/>
                  </p:nvSpPr>
                  <p:spPr>
                    <a:xfrm rot="5075812">
                      <a:off x="7207717" y="1140130"/>
                      <a:ext cx="3781921" cy="2651760"/>
                    </a:xfrm>
                    <a:custGeom>
                      <a:avLst/>
                      <a:gdLst>
                        <a:gd name="connsiteX0" fmla="*/ 2270760 w 4454075"/>
                        <a:gd name="connsiteY0" fmla="*/ 0 h 2431762"/>
                        <a:gd name="connsiteX1" fmla="*/ 4439431 w 4454075"/>
                        <a:gd name="connsiteY1" fmla="*/ 1536611 h 2431762"/>
                        <a:gd name="connsiteX2" fmla="*/ 4454075 w 4454075"/>
                        <a:gd name="connsiteY2" fmla="*/ 1591462 h 2431762"/>
                        <a:gd name="connsiteX3" fmla="*/ 4362789 w 4454075"/>
                        <a:gd name="connsiteY3" fmla="*/ 1454400 h 2431762"/>
                        <a:gd name="connsiteX4" fmla="*/ 2385060 w 4454075"/>
                        <a:gd name="connsiteY4" fmla="*/ 495220 h 2431762"/>
                        <a:gd name="connsiteX5" fmla="*/ 48456 w 4454075"/>
                        <a:gd name="connsiteY5" fmla="*/ 2232321 h 2431762"/>
                        <a:gd name="connsiteX6" fmla="*/ 15087 w 4454075"/>
                        <a:gd name="connsiteY6" fmla="*/ 2431762 h 2431762"/>
                        <a:gd name="connsiteX7" fmla="*/ 11724 w 4454075"/>
                        <a:gd name="connsiteY7" fmla="*/ 2410542 h 2431762"/>
                        <a:gd name="connsiteX8" fmla="*/ 0 w 4454075"/>
                        <a:gd name="connsiteY8" fmla="*/ 2186940 h 2431762"/>
                        <a:gd name="connsiteX9" fmla="*/ 2270760 w 4454075"/>
                        <a:gd name="connsiteY9" fmla="*/ 0 h 2431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454075" h="2431762">
                          <a:moveTo>
                            <a:pt x="2270760" y="0"/>
                          </a:moveTo>
                          <a:cubicBezTo>
                            <a:pt x="3289721" y="0"/>
                            <a:pt x="4151927" y="646376"/>
                            <a:pt x="4439431" y="1536611"/>
                          </a:cubicBezTo>
                          <a:lnTo>
                            <a:pt x="4454075" y="1591462"/>
                          </a:lnTo>
                          <a:lnTo>
                            <a:pt x="4362789" y="1454400"/>
                          </a:lnTo>
                          <a:cubicBezTo>
                            <a:pt x="3934177" y="875699"/>
                            <a:pt x="3208330" y="495220"/>
                            <a:pt x="2385060" y="495220"/>
                          </a:cubicBezTo>
                          <a:cubicBezTo>
                            <a:pt x="1232482" y="495220"/>
                            <a:pt x="270854" y="1240960"/>
                            <a:pt x="48456" y="2232321"/>
                          </a:cubicBezTo>
                          <a:lnTo>
                            <a:pt x="15087" y="2431762"/>
                          </a:lnTo>
                          <a:lnTo>
                            <a:pt x="11724" y="2410542"/>
                          </a:lnTo>
                          <a:cubicBezTo>
                            <a:pt x="3971" y="2337024"/>
                            <a:pt x="0" y="2262429"/>
                            <a:pt x="0" y="2186940"/>
                          </a:cubicBezTo>
                          <a:cubicBezTo>
                            <a:pt x="0" y="979126"/>
                            <a:pt x="1016654" y="0"/>
                            <a:pt x="227076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de-DE"/>
                    </a:p>
                  </p:txBody>
                </p:sp>
              </p:grpSp>
              <p:grpSp>
                <p:nvGrpSpPr>
                  <p:cNvPr id="19" name="Gruppieren 18">
                    <a:extLst>
                      <a:ext uri="{FF2B5EF4-FFF2-40B4-BE49-F238E27FC236}">
                        <a16:creationId xmlns:a16="http://schemas.microsoft.com/office/drawing/2014/main" id="{9A815ABE-C340-6213-A64C-5B78AB2F4210}"/>
                      </a:ext>
                    </a:extLst>
                  </p:cNvPr>
                  <p:cNvGrpSpPr/>
                  <p:nvPr/>
                </p:nvGrpSpPr>
                <p:grpSpPr>
                  <a:xfrm>
                    <a:off x="3200401" y="939406"/>
                    <a:ext cx="4406648" cy="4163755"/>
                    <a:chOff x="3200401" y="939406"/>
                    <a:chExt cx="4406648" cy="4163755"/>
                  </a:xfrm>
                  <a:grpFill/>
                </p:grpSpPr>
                <p:sp>
                  <p:nvSpPr>
                    <p:cNvPr id="20" name="Freihandform 19">
                      <a:extLst>
                        <a:ext uri="{FF2B5EF4-FFF2-40B4-BE49-F238E27FC236}">
                          <a16:creationId xmlns:a16="http://schemas.microsoft.com/office/drawing/2014/main" id="{273E66F4-311E-B1A8-CA4B-EA7EE16BC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0401" y="1005840"/>
                      <a:ext cx="4371299" cy="2651760"/>
                    </a:xfrm>
                    <a:custGeom>
                      <a:avLst/>
                      <a:gdLst>
                        <a:gd name="connsiteX0" fmla="*/ 2270760 w 4454075"/>
                        <a:gd name="connsiteY0" fmla="*/ 0 h 2431762"/>
                        <a:gd name="connsiteX1" fmla="*/ 4439431 w 4454075"/>
                        <a:gd name="connsiteY1" fmla="*/ 1536611 h 2431762"/>
                        <a:gd name="connsiteX2" fmla="*/ 4454075 w 4454075"/>
                        <a:gd name="connsiteY2" fmla="*/ 1591462 h 2431762"/>
                        <a:gd name="connsiteX3" fmla="*/ 4362789 w 4454075"/>
                        <a:gd name="connsiteY3" fmla="*/ 1454400 h 2431762"/>
                        <a:gd name="connsiteX4" fmla="*/ 2385060 w 4454075"/>
                        <a:gd name="connsiteY4" fmla="*/ 495220 h 2431762"/>
                        <a:gd name="connsiteX5" fmla="*/ 48456 w 4454075"/>
                        <a:gd name="connsiteY5" fmla="*/ 2232321 h 2431762"/>
                        <a:gd name="connsiteX6" fmla="*/ 15087 w 4454075"/>
                        <a:gd name="connsiteY6" fmla="*/ 2431762 h 2431762"/>
                        <a:gd name="connsiteX7" fmla="*/ 11724 w 4454075"/>
                        <a:gd name="connsiteY7" fmla="*/ 2410542 h 2431762"/>
                        <a:gd name="connsiteX8" fmla="*/ 0 w 4454075"/>
                        <a:gd name="connsiteY8" fmla="*/ 2186940 h 2431762"/>
                        <a:gd name="connsiteX9" fmla="*/ 2270760 w 4454075"/>
                        <a:gd name="connsiteY9" fmla="*/ 0 h 2431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454075" h="2431762">
                          <a:moveTo>
                            <a:pt x="2270760" y="0"/>
                          </a:moveTo>
                          <a:cubicBezTo>
                            <a:pt x="3289721" y="0"/>
                            <a:pt x="4151927" y="646376"/>
                            <a:pt x="4439431" y="1536611"/>
                          </a:cubicBezTo>
                          <a:lnTo>
                            <a:pt x="4454075" y="1591462"/>
                          </a:lnTo>
                          <a:lnTo>
                            <a:pt x="4362789" y="1454400"/>
                          </a:lnTo>
                          <a:cubicBezTo>
                            <a:pt x="3934177" y="875699"/>
                            <a:pt x="3208330" y="495220"/>
                            <a:pt x="2385060" y="495220"/>
                          </a:cubicBezTo>
                          <a:cubicBezTo>
                            <a:pt x="1232482" y="495220"/>
                            <a:pt x="270854" y="1240960"/>
                            <a:pt x="48456" y="2232321"/>
                          </a:cubicBezTo>
                          <a:lnTo>
                            <a:pt x="15087" y="2431762"/>
                          </a:lnTo>
                          <a:lnTo>
                            <a:pt x="11724" y="2410542"/>
                          </a:lnTo>
                          <a:cubicBezTo>
                            <a:pt x="3971" y="2337024"/>
                            <a:pt x="0" y="2262429"/>
                            <a:pt x="0" y="2186940"/>
                          </a:cubicBezTo>
                          <a:cubicBezTo>
                            <a:pt x="0" y="979126"/>
                            <a:pt x="1016654" y="0"/>
                            <a:pt x="227076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21" name="Freihandform 20">
                      <a:extLst>
                        <a:ext uri="{FF2B5EF4-FFF2-40B4-BE49-F238E27FC236}">
                          <a16:creationId xmlns:a16="http://schemas.microsoft.com/office/drawing/2014/main" id="{FBA9FEFA-2E58-346D-F218-A1DFCEB0C8FA}"/>
                        </a:ext>
                      </a:extLst>
                    </p:cNvPr>
                    <p:cNvSpPr/>
                    <p:nvPr/>
                  </p:nvSpPr>
                  <p:spPr>
                    <a:xfrm rot="5075812">
                      <a:off x="4390208" y="1504487"/>
                      <a:ext cx="3781921" cy="2651760"/>
                    </a:xfrm>
                    <a:custGeom>
                      <a:avLst/>
                      <a:gdLst>
                        <a:gd name="connsiteX0" fmla="*/ 2270760 w 4454075"/>
                        <a:gd name="connsiteY0" fmla="*/ 0 h 2431762"/>
                        <a:gd name="connsiteX1" fmla="*/ 4439431 w 4454075"/>
                        <a:gd name="connsiteY1" fmla="*/ 1536611 h 2431762"/>
                        <a:gd name="connsiteX2" fmla="*/ 4454075 w 4454075"/>
                        <a:gd name="connsiteY2" fmla="*/ 1591462 h 2431762"/>
                        <a:gd name="connsiteX3" fmla="*/ 4362789 w 4454075"/>
                        <a:gd name="connsiteY3" fmla="*/ 1454400 h 2431762"/>
                        <a:gd name="connsiteX4" fmla="*/ 2385060 w 4454075"/>
                        <a:gd name="connsiteY4" fmla="*/ 495220 h 2431762"/>
                        <a:gd name="connsiteX5" fmla="*/ 48456 w 4454075"/>
                        <a:gd name="connsiteY5" fmla="*/ 2232321 h 2431762"/>
                        <a:gd name="connsiteX6" fmla="*/ 15087 w 4454075"/>
                        <a:gd name="connsiteY6" fmla="*/ 2431762 h 2431762"/>
                        <a:gd name="connsiteX7" fmla="*/ 11724 w 4454075"/>
                        <a:gd name="connsiteY7" fmla="*/ 2410542 h 2431762"/>
                        <a:gd name="connsiteX8" fmla="*/ 0 w 4454075"/>
                        <a:gd name="connsiteY8" fmla="*/ 2186940 h 2431762"/>
                        <a:gd name="connsiteX9" fmla="*/ 2270760 w 4454075"/>
                        <a:gd name="connsiteY9" fmla="*/ 0 h 2431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454075" h="2431762">
                          <a:moveTo>
                            <a:pt x="2270760" y="0"/>
                          </a:moveTo>
                          <a:cubicBezTo>
                            <a:pt x="3289721" y="0"/>
                            <a:pt x="4151927" y="646376"/>
                            <a:pt x="4439431" y="1536611"/>
                          </a:cubicBezTo>
                          <a:lnTo>
                            <a:pt x="4454075" y="1591462"/>
                          </a:lnTo>
                          <a:lnTo>
                            <a:pt x="4362789" y="1454400"/>
                          </a:lnTo>
                          <a:cubicBezTo>
                            <a:pt x="3934177" y="875699"/>
                            <a:pt x="3208330" y="495220"/>
                            <a:pt x="2385060" y="495220"/>
                          </a:cubicBezTo>
                          <a:cubicBezTo>
                            <a:pt x="1232482" y="495220"/>
                            <a:pt x="270854" y="1240960"/>
                            <a:pt x="48456" y="2232321"/>
                          </a:cubicBezTo>
                          <a:lnTo>
                            <a:pt x="15087" y="2431762"/>
                          </a:lnTo>
                          <a:lnTo>
                            <a:pt x="11724" y="2410542"/>
                          </a:lnTo>
                          <a:cubicBezTo>
                            <a:pt x="3971" y="2337024"/>
                            <a:pt x="0" y="2262429"/>
                            <a:pt x="0" y="2186940"/>
                          </a:cubicBezTo>
                          <a:cubicBezTo>
                            <a:pt x="0" y="979126"/>
                            <a:pt x="1016654" y="0"/>
                            <a:pt x="227076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E228DF87-5183-E7C7-2C6F-A348F7EE8755}"/>
                        </a:ext>
                      </a:extLst>
                    </p:cNvPr>
                    <p:cNvSpPr/>
                    <p:nvPr/>
                  </p:nvSpPr>
                  <p:spPr>
                    <a:xfrm rot="3238179">
                      <a:off x="4553206" y="2198152"/>
                      <a:ext cx="3129319" cy="26807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</p:grpSp>
          <p:sp>
            <p:nvSpPr>
              <p:cNvPr id="15" name="Freihandform 14">
                <a:extLst>
                  <a:ext uri="{FF2B5EF4-FFF2-40B4-BE49-F238E27FC236}">
                    <a16:creationId xmlns:a16="http://schemas.microsoft.com/office/drawing/2014/main" id="{8B062CDD-94EC-5117-C2E7-4E608C7A9B09}"/>
                  </a:ext>
                </a:extLst>
              </p:cNvPr>
              <p:cNvSpPr/>
              <p:nvPr/>
            </p:nvSpPr>
            <p:spPr>
              <a:xfrm rot="1779996">
                <a:off x="3266435" y="1094789"/>
                <a:ext cx="3812684" cy="2337172"/>
              </a:xfrm>
              <a:custGeom>
                <a:avLst/>
                <a:gdLst>
                  <a:gd name="connsiteX0" fmla="*/ 2270760 w 4454075"/>
                  <a:gd name="connsiteY0" fmla="*/ 0 h 2431762"/>
                  <a:gd name="connsiteX1" fmla="*/ 4439431 w 4454075"/>
                  <a:gd name="connsiteY1" fmla="*/ 1536611 h 2431762"/>
                  <a:gd name="connsiteX2" fmla="*/ 4454075 w 4454075"/>
                  <a:gd name="connsiteY2" fmla="*/ 1591462 h 2431762"/>
                  <a:gd name="connsiteX3" fmla="*/ 4362789 w 4454075"/>
                  <a:gd name="connsiteY3" fmla="*/ 1454400 h 2431762"/>
                  <a:gd name="connsiteX4" fmla="*/ 2385060 w 4454075"/>
                  <a:gd name="connsiteY4" fmla="*/ 495220 h 2431762"/>
                  <a:gd name="connsiteX5" fmla="*/ 48456 w 4454075"/>
                  <a:gd name="connsiteY5" fmla="*/ 2232321 h 2431762"/>
                  <a:gd name="connsiteX6" fmla="*/ 15087 w 4454075"/>
                  <a:gd name="connsiteY6" fmla="*/ 2431762 h 2431762"/>
                  <a:gd name="connsiteX7" fmla="*/ 11724 w 4454075"/>
                  <a:gd name="connsiteY7" fmla="*/ 2410542 h 2431762"/>
                  <a:gd name="connsiteX8" fmla="*/ 0 w 4454075"/>
                  <a:gd name="connsiteY8" fmla="*/ 2186940 h 2431762"/>
                  <a:gd name="connsiteX9" fmla="*/ 2270760 w 4454075"/>
                  <a:gd name="connsiteY9" fmla="*/ 0 h 2431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54075" h="2431762">
                    <a:moveTo>
                      <a:pt x="2270760" y="0"/>
                    </a:moveTo>
                    <a:cubicBezTo>
                      <a:pt x="3289721" y="0"/>
                      <a:pt x="4151927" y="646376"/>
                      <a:pt x="4439431" y="1536611"/>
                    </a:cubicBezTo>
                    <a:lnTo>
                      <a:pt x="4454075" y="1591462"/>
                    </a:lnTo>
                    <a:lnTo>
                      <a:pt x="4362789" y="1454400"/>
                    </a:lnTo>
                    <a:cubicBezTo>
                      <a:pt x="3934177" y="875699"/>
                      <a:pt x="3208330" y="495220"/>
                      <a:pt x="2385060" y="495220"/>
                    </a:cubicBezTo>
                    <a:cubicBezTo>
                      <a:pt x="1232482" y="495220"/>
                      <a:pt x="270854" y="1240960"/>
                      <a:pt x="48456" y="2232321"/>
                    </a:cubicBezTo>
                    <a:lnTo>
                      <a:pt x="15087" y="2431762"/>
                    </a:lnTo>
                    <a:lnTo>
                      <a:pt x="11724" y="2410542"/>
                    </a:lnTo>
                    <a:cubicBezTo>
                      <a:pt x="3971" y="2337024"/>
                      <a:pt x="0" y="2262429"/>
                      <a:pt x="0" y="2186940"/>
                    </a:cubicBezTo>
                    <a:cubicBezTo>
                      <a:pt x="0" y="979126"/>
                      <a:pt x="1016654" y="0"/>
                      <a:pt x="227076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</p:grp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D3345EE-4CEF-045C-24FF-D686B5922812}"/>
              </a:ext>
            </a:extLst>
          </p:cNvPr>
          <p:cNvCxnSpPr/>
          <p:nvPr/>
        </p:nvCxnSpPr>
        <p:spPr>
          <a:xfrm>
            <a:off x="4236720" y="2117640"/>
            <a:ext cx="185928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C628B9A-2B37-3D58-64EF-BF24DCBC22EE}"/>
              </a:ext>
            </a:extLst>
          </p:cNvPr>
          <p:cNvGrpSpPr/>
          <p:nvPr/>
        </p:nvGrpSpPr>
        <p:grpSpPr>
          <a:xfrm>
            <a:off x="5847136" y="131342"/>
            <a:ext cx="4806451" cy="2988351"/>
            <a:chOff x="6663000" y="131342"/>
            <a:chExt cx="4806451" cy="2988351"/>
          </a:xfrm>
        </p:grpSpPr>
        <p:pic>
          <p:nvPicPr>
            <p:cNvPr id="29" name="Grafik 28" descr="Ein Bild, das Grafiken, Kreis, Clipart enthält.&#10;&#10;Automatisch generierte Beschreibung">
              <a:extLst>
                <a:ext uri="{FF2B5EF4-FFF2-40B4-BE49-F238E27FC236}">
                  <a16:creationId xmlns:a16="http://schemas.microsoft.com/office/drawing/2014/main" id="{28705719-8C3A-C4D6-9FFE-144EA1A8D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04149">
              <a:off x="8081149" y="-99244"/>
              <a:ext cx="1795732" cy="451104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D69FB0-D68D-5219-2E2A-5FCE75C55297}"/>
                </a:ext>
              </a:extLst>
            </p:cNvPr>
            <p:cNvSpPr/>
            <p:nvPr/>
          </p:nvSpPr>
          <p:spPr>
            <a:xfrm rot="19129833">
              <a:off x="6663000" y="1520418"/>
              <a:ext cx="4806451" cy="1281983"/>
            </a:xfrm>
            <a:prstGeom prst="ellipse">
              <a:avLst/>
            </a:prstGeom>
            <a:noFill/>
            <a:ln w="73025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DA4C47C-E829-902D-E43D-5DE3D3FEB98A}"/>
                </a:ext>
              </a:extLst>
            </p:cNvPr>
            <p:cNvGrpSpPr/>
            <p:nvPr/>
          </p:nvGrpSpPr>
          <p:grpSpPr>
            <a:xfrm>
              <a:off x="8060836" y="131342"/>
              <a:ext cx="3217023" cy="2988351"/>
              <a:chOff x="8060836" y="131342"/>
              <a:chExt cx="3217023" cy="298835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BD63E1-3807-53F8-05E3-8DBFBD1CD133}"/>
                  </a:ext>
                </a:extLst>
              </p:cNvPr>
              <p:cNvSpPr/>
              <p:nvPr/>
            </p:nvSpPr>
            <p:spPr>
              <a:xfrm>
                <a:off x="8060836" y="1283335"/>
                <a:ext cx="1836358" cy="1836358"/>
              </a:xfrm>
              <a:prstGeom prst="ellipse">
                <a:avLst/>
              </a:prstGeom>
              <a:noFill/>
              <a:ln w="50800">
                <a:solidFill>
                  <a:schemeClr val="accent1">
                    <a:shade val="15000"/>
                    <a:alpha val="61539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feld 32">
                    <a:extLst>
                      <a:ext uri="{FF2B5EF4-FFF2-40B4-BE49-F238E27FC236}">
                        <a16:creationId xmlns:a16="http://schemas.microsoft.com/office/drawing/2014/main" id="{4BB4739D-2022-C2F8-63D6-45E5002A631D}"/>
                      </a:ext>
                    </a:extLst>
                  </p:cNvPr>
                  <p:cNvSpPr txBox="1"/>
                  <p:nvPr/>
                </p:nvSpPr>
                <p:spPr>
                  <a:xfrm>
                    <a:off x="10936612" y="131342"/>
                    <a:ext cx="341247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oMath>
                      </m:oMathPara>
                    </a14:m>
                    <a:endParaRPr lang="de-DE" sz="32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Textfeld 32">
                    <a:extLst>
                      <a:ext uri="{FF2B5EF4-FFF2-40B4-BE49-F238E27FC236}">
                        <a16:creationId xmlns:a16="http://schemas.microsoft.com/office/drawing/2014/main" id="{4BB4739D-2022-C2F8-63D6-45E5002A63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36612" y="131342"/>
                    <a:ext cx="341247" cy="492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1429" r="-17857" b="-2564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E2235CF0-6512-CB15-A0BE-90CB4C4F7EEA}"/>
              </a:ext>
            </a:extLst>
          </p:cNvPr>
          <p:cNvSpPr/>
          <p:nvPr/>
        </p:nvSpPr>
        <p:spPr>
          <a:xfrm>
            <a:off x="6700111" y="738474"/>
            <a:ext cx="2926080" cy="292608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2525061-98AE-6396-D958-886AA3AB3D5C}"/>
              </a:ext>
            </a:extLst>
          </p:cNvPr>
          <p:cNvSpPr txBox="1"/>
          <p:nvPr/>
        </p:nvSpPr>
        <p:spPr>
          <a:xfrm>
            <a:off x="4144040" y="1287377"/>
            <a:ext cx="185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2060"/>
                </a:solidFill>
              </a:rPr>
              <a:t>Weak</a:t>
            </a:r>
            <a:r>
              <a:rPr lang="de-DE" sz="2400" dirty="0">
                <a:solidFill>
                  <a:srgbClr val="002060"/>
                </a:solidFill>
              </a:rPr>
              <a:t> Lensing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65C395C6-D683-8532-4B60-AC40883A386D}"/>
                  </a:ext>
                </a:extLst>
              </p:cNvPr>
              <p:cNvSpPr txBox="1"/>
              <p:nvPr/>
            </p:nvSpPr>
            <p:spPr>
              <a:xfrm>
                <a:off x="6920592" y="510568"/>
                <a:ext cx="39068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de-DE" sz="3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65C395C6-D683-8532-4B60-AC40883A3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92" y="510568"/>
                <a:ext cx="390684" cy="553998"/>
              </a:xfrm>
              <a:prstGeom prst="rect">
                <a:avLst/>
              </a:prstGeom>
              <a:blipFill>
                <a:blip r:embed="rId7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FA3A878-C1A3-B626-2F85-0CFE887FAF39}"/>
              </a:ext>
            </a:extLst>
          </p:cNvPr>
          <p:cNvSpPr/>
          <p:nvPr/>
        </p:nvSpPr>
        <p:spPr>
          <a:xfrm>
            <a:off x="1601748" y="1199461"/>
            <a:ext cx="1836358" cy="1836358"/>
          </a:xfrm>
          <a:prstGeom prst="ellipse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73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E2988-67AE-C055-E9AE-A52582C3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Convergence Maps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D486433-225D-C98B-CF32-D0361CAF9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dirty="0" err="1">
                    <a:sym typeface="Wingdings" pitchFamily="2" charset="2"/>
                  </a:rPr>
                  <a:t>Quantifies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projected</a:t>
                </a:r>
                <a:r>
                  <a:rPr lang="de-DE" sz="2000" dirty="0">
                    <a:sym typeface="Wingdings" pitchFamily="2" charset="2"/>
                  </a:rPr>
                  <a:t> matter </a:t>
                </a:r>
                <a:r>
                  <a:rPr lang="de-DE" sz="2000" dirty="0" err="1">
                    <a:sym typeface="Wingdings" pitchFamily="2" charset="2"/>
                  </a:rPr>
                  <a:t>along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line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of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sight</a:t>
                </a:r>
                <a:endParaRPr lang="de-DE" sz="2000" dirty="0">
                  <a:sym typeface="Wingdings" pitchFamily="2" charset="2"/>
                </a:endParaRPr>
              </a:p>
              <a:p>
                <a:pPr lvl="1"/>
                <a:r>
                  <a:rPr lang="de-DE" sz="2000" dirty="0">
                    <a:sym typeface="Wingdings" pitchFamily="2" charset="2"/>
                  </a:rPr>
                  <a:t>Positive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𝜅</m:t>
                    </m:r>
                  </m:oMath>
                </a14:m>
                <a:r>
                  <a:rPr lang="de-DE" sz="2000" dirty="0">
                    <a:sym typeface="Wingdings" pitchFamily="2" charset="2"/>
                  </a:rPr>
                  <a:t>: </a:t>
                </a:r>
                <a:r>
                  <a:rPr lang="de-DE" sz="2000" dirty="0" err="1">
                    <a:sym typeface="Wingdings" pitchFamily="2" charset="2"/>
                  </a:rPr>
                  <a:t>Overdense</a:t>
                </a:r>
                <a:endParaRPr lang="de-DE" sz="2000" dirty="0">
                  <a:sym typeface="Wingdings" pitchFamily="2" charset="2"/>
                </a:endParaRPr>
              </a:p>
              <a:p>
                <a:pPr lvl="1"/>
                <a:r>
                  <a:rPr lang="de-DE" sz="2000" dirty="0">
                    <a:sym typeface="Wingdings" pitchFamily="2" charset="2"/>
                  </a:rPr>
                  <a:t>Negative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𝜅</m:t>
                    </m:r>
                    <m:r>
                      <a:rPr lang="de-CH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:</m:t>
                    </m:r>
                  </m:oMath>
                </a14:m>
                <a:r>
                  <a:rPr lang="de-DE" sz="2000" dirty="0">
                    <a:sym typeface="Wingdings" pitchFamily="2" charset="2"/>
                  </a:rPr>
                  <a:t> Underdense</a:t>
                </a:r>
              </a:p>
              <a:p>
                <a:pPr lvl="1"/>
                <a:r>
                  <a:rPr lang="de-DE" sz="2000" dirty="0" err="1">
                    <a:sym typeface="Wingdings" pitchFamily="2" charset="2"/>
                  </a:rPr>
                  <a:t>Probes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cosmic</a:t>
                </a:r>
                <a:r>
                  <a:rPr lang="de-DE" sz="2000" dirty="0">
                    <a:sym typeface="Wingdings" pitchFamily="2" charset="2"/>
                  </a:rPr>
                  <a:t> LSS</a:t>
                </a:r>
              </a:p>
              <a:p>
                <a:endParaRPr lang="de-DE" sz="2000" dirty="0">
                  <a:sym typeface="Wingdings" pitchFamily="2" charset="2"/>
                </a:endParaRPr>
              </a:p>
              <a:p>
                <a:r>
                  <a:rPr lang="de-DE" sz="2000" dirty="0">
                    <a:sym typeface="Wingdings" pitchFamily="2" charset="2"/>
                  </a:rPr>
                  <a:t>Challenge: </a:t>
                </a:r>
                <a:r>
                  <a:rPr lang="de-DE" sz="2000" dirty="0" err="1">
                    <a:sym typeface="Wingdings" pitchFamily="2" charset="2"/>
                  </a:rPr>
                  <a:t>Extracting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the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signal</a:t>
                </a:r>
                <a:endParaRPr lang="de-DE" sz="2000" dirty="0">
                  <a:sym typeface="Wingdings" pitchFamily="2" charset="2"/>
                </a:endParaRPr>
              </a:p>
              <a:p>
                <a:pPr lvl="1"/>
                <a:r>
                  <a:rPr lang="de-DE" sz="2000" dirty="0">
                    <a:sym typeface="Wingdings" pitchFamily="2" charset="2"/>
                  </a:rPr>
                  <a:t>Signal </a:t>
                </a:r>
                <a:r>
                  <a:rPr lang="de-DE" sz="2000" dirty="0" err="1">
                    <a:sym typeface="Wingdings" pitchFamily="2" charset="2"/>
                  </a:rPr>
                  <a:t>is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subtle</a:t>
                </a:r>
                <a:r>
                  <a:rPr lang="de-DE" sz="2000" dirty="0">
                    <a:sym typeface="Wingdings" pitchFamily="2" charset="2"/>
                  </a:rPr>
                  <a:t>: |</a:t>
                </a:r>
                <a:r>
                  <a:rPr lang="de-DE" sz="2000" dirty="0">
                    <a:ea typeface="Cambria Math" panose="020405030504060302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𝜅</m:t>
                    </m:r>
                  </m:oMath>
                </a14:m>
                <a:r>
                  <a:rPr lang="de-DE" sz="2000" dirty="0">
                    <a:sym typeface="Wingdings" pitchFamily="2" charset="2"/>
                  </a:rPr>
                  <a:t>| ~ 0.001 – 0.02 </a:t>
                </a:r>
              </a:p>
              <a:p>
                <a:pPr lvl="1"/>
                <a:r>
                  <a:rPr lang="de-DE" sz="2000" dirty="0">
                    <a:sym typeface="Wingdings" pitchFamily="2" charset="2"/>
                  </a:rPr>
                  <a:t>Need </a:t>
                </a:r>
                <a:r>
                  <a:rPr lang="de-DE" sz="2000" dirty="0" err="1">
                    <a:sym typeface="Wingdings" pitchFamily="2" charset="2"/>
                  </a:rPr>
                  <a:t>Millions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of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Galaxies</a:t>
                </a:r>
                <a:endParaRPr lang="de-DE" sz="2000" dirty="0">
                  <a:sym typeface="Wingdings" pitchFamily="2" charset="2"/>
                </a:endParaRPr>
              </a:p>
              <a:p>
                <a:pPr lvl="1"/>
                <a:r>
                  <a:rPr lang="de-DE" sz="2000" dirty="0" err="1">
                    <a:sym typeface="Wingdings" pitchFamily="2" charset="2"/>
                  </a:rPr>
                  <a:t>No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established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statistical</a:t>
                </a:r>
                <a:r>
                  <a:rPr lang="de-DE" sz="2000" dirty="0">
                    <a:sym typeface="Wingdings" pitchFamily="2" charset="2"/>
                  </a:rPr>
                  <a:t> </a:t>
                </a:r>
                <a:r>
                  <a:rPr lang="de-DE" sz="2000" dirty="0" err="1">
                    <a:sym typeface="Wingdings" pitchFamily="2" charset="2"/>
                  </a:rPr>
                  <a:t>framework</a:t>
                </a:r>
                <a:endParaRPr lang="de-DE" sz="20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de-DE" sz="2000" dirty="0"/>
              </a:p>
              <a:p>
                <a:pPr marL="611063" lvl="1" indent="-342900">
                  <a:buFont typeface="+mj-lt"/>
                  <a:buAutoNum type="arabicPeriod"/>
                </a:pPr>
                <a:endParaRPr lang="de-DE" sz="20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D486433-225D-C98B-CF32-D0361CAF9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0"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DADCE-0B16-5B6E-06B2-D0AFB6CC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C77653-8B51-0496-9B0A-84F73FBC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0FB3F9-96C5-9C72-6892-037D302B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B0202F4-8579-BDDE-4F56-BE9668555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2"/>
          <a:stretch/>
        </p:blipFill>
        <p:spPr>
          <a:xfrm>
            <a:off x="6720016" y="983306"/>
            <a:ext cx="4356000" cy="25203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AC6B3E-CB22-D8CB-DE24-E05DC81AB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4" t="6460"/>
          <a:stretch/>
        </p:blipFill>
        <p:spPr>
          <a:xfrm>
            <a:off x="7716795" y="3805881"/>
            <a:ext cx="2455743" cy="28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8D49C-AB9E-80A2-FCEA-4504CE9E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Size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3E5619-7233-A615-9BDA-AE2D18F4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B3D711-58B7-9018-B02C-5FA50F17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8E478F-4316-0795-3C23-7A224DE6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5695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8D49C-AB9E-80A2-FCEA-4504CE9E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Size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3E5619-7233-A615-9BDA-AE2D18F4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B3D711-58B7-9018-B02C-5FA50F17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8E478F-4316-0795-3C23-7A224DE6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1E9DE55-9CD6-4FA8-B336-D9D9DF5ED5A3}"/>
                  </a:ext>
                </a:extLst>
              </p:cNvPr>
              <p:cNvSpPr txBox="1"/>
              <p:nvPr/>
            </p:nvSpPr>
            <p:spPr>
              <a:xfrm>
                <a:off x="323850" y="4264503"/>
                <a:ext cx="3738351" cy="67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Galaxy Catalogue (31Mio. Gal.)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Intrinsic</a:t>
                </a:r>
                <a:r>
                  <a:rPr lang="de-DE" dirty="0"/>
                  <a:t> Galaxy </a:t>
                </a:r>
                <a:r>
                  <a:rPr lang="de-DE" dirty="0" err="1"/>
                  <a:t>sizes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intr</m:t>
                        </m:r>
                      </m:sub>
                    </m:sSub>
                  </m:oMath>
                </a14:m>
                <a:r>
                  <a:rPr lang="de-CH" dirty="0">
                    <a:effectLst/>
                  </a:rPr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1E9DE55-9CD6-4FA8-B336-D9D9DF5ED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4264503"/>
                <a:ext cx="3738351" cy="673839"/>
              </a:xfrm>
              <a:prstGeom prst="rect">
                <a:avLst/>
              </a:prstGeom>
              <a:blipFill>
                <a:blip r:embed="rId3"/>
                <a:stretch>
                  <a:fillRect l="-1017" t="-5660" b="-94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FA3C1DAB-9399-8704-8EFA-EE2C04674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709235"/>
            <a:ext cx="3282123" cy="3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8D49C-AB9E-80A2-FCEA-4504CE9E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Size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3E5619-7233-A615-9BDA-AE2D18F4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B3D711-58B7-9018-B02C-5FA50F17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8E478F-4316-0795-3C23-7A224DE6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1E9DE55-9CD6-4FA8-B336-D9D9DF5ED5A3}"/>
                  </a:ext>
                </a:extLst>
              </p:cNvPr>
              <p:cNvSpPr txBox="1"/>
              <p:nvPr/>
            </p:nvSpPr>
            <p:spPr>
              <a:xfrm>
                <a:off x="323850" y="4264503"/>
                <a:ext cx="3738351" cy="67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Galaxy Catalogue (31Mio. Gal.)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Intrinsic</a:t>
                </a:r>
                <a:r>
                  <a:rPr lang="de-DE" dirty="0"/>
                  <a:t> Galaxy </a:t>
                </a:r>
                <a:r>
                  <a:rPr lang="de-DE" dirty="0" err="1"/>
                  <a:t>sizes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intr</m:t>
                        </m:r>
                      </m:sub>
                    </m:sSub>
                  </m:oMath>
                </a14:m>
                <a:r>
                  <a:rPr lang="de-CH" dirty="0">
                    <a:effectLst/>
                  </a:rPr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1E9DE55-9CD6-4FA8-B336-D9D9DF5ED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4264503"/>
                <a:ext cx="3738351" cy="673839"/>
              </a:xfrm>
              <a:prstGeom prst="rect">
                <a:avLst/>
              </a:prstGeom>
              <a:blipFill>
                <a:blip r:embed="rId3"/>
                <a:stretch>
                  <a:fillRect l="-1017" t="-5660" b="-94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BE96651-A7C4-B537-51EE-631F8506D368}"/>
                  </a:ext>
                </a:extLst>
              </p:cNvPr>
              <p:cNvSpPr txBox="1"/>
              <p:nvPr/>
            </p:nvSpPr>
            <p:spPr>
              <a:xfrm>
                <a:off x="4130160" y="4264503"/>
                <a:ext cx="3600956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High </a:t>
                </a:r>
                <a:r>
                  <a:rPr lang="de-DE" dirty="0" err="1"/>
                  <a:t>resolution</a:t>
                </a:r>
                <a:r>
                  <a:rPr lang="de-DE" dirty="0"/>
                  <a:t> </a:t>
                </a:r>
                <a:r>
                  <a:rPr lang="de-DE" dirty="0" err="1"/>
                  <a:t>convergence</a:t>
                </a:r>
                <a:r>
                  <a:rPr lang="de-DE" dirty="0"/>
                  <a:t> </a:t>
                </a: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b="1" dirty="0" err="1"/>
                  <a:t>mean</a:t>
                </a:r>
                <a:r>
                  <a:rPr lang="de-DE" b="1" dirty="0"/>
                  <a:t> </a:t>
                </a:r>
                <a:r>
                  <a:rPr lang="de-DE" b="1" dirty="0" err="1"/>
                  <a:t>zero</a:t>
                </a:r>
                <a:endParaRPr lang="de-DE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obs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intr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d>
                      <m:d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de-CH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κ</m:t>
                        </m:r>
                      </m:e>
                    </m:d>
                  </m:oMath>
                </a14:m>
                <a:r>
                  <a:rPr lang="de-CH" dirty="0">
                    <a:effectLst/>
                  </a:rPr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BE96651-A7C4-B537-51EE-631F8506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60" y="4264503"/>
                <a:ext cx="3600956" cy="961289"/>
              </a:xfrm>
              <a:prstGeom prst="rect">
                <a:avLst/>
              </a:prstGeom>
              <a:blipFill>
                <a:blip r:embed="rId4"/>
                <a:stretch>
                  <a:fillRect l="-1056" t="-3947" b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FA3C1DAB-9399-8704-8EFA-EE2C04674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709235"/>
            <a:ext cx="3282123" cy="33159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68DD778-E44E-AB35-6507-D9DC6C18F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112" y="709235"/>
            <a:ext cx="3282123" cy="3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3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8D49C-AB9E-80A2-FCEA-4504CE9E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Size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3E5619-7233-A615-9BDA-AE2D18F4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B3D711-58B7-9018-B02C-5FA50F17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8E478F-4316-0795-3C23-7A224DE6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1E9DE55-9CD6-4FA8-B336-D9D9DF5ED5A3}"/>
                  </a:ext>
                </a:extLst>
              </p:cNvPr>
              <p:cNvSpPr txBox="1"/>
              <p:nvPr/>
            </p:nvSpPr>
            <p:spPr>
              <a:xfrm>
                <a:off x="323850" y="4264503"/>
                <a:ext cx="3738351" cy="67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Galaxy Catalogue (31Mio. Gal.)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Intrinsic</a:t>
                </a:r>
                <a:r>
                  <a:rPr lang="de-DE" dirty="0"/>
                  <a:t> Galaxy </a:t>
                </a:r>
                <a:r>
                  <a:rPr lang="de-DE" dirty="0" err="1"/>
                  <a:t>sizes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intr</m:t>
                        </m:r>
                      </m:sub>
                    </m:sSub>
                  </m:oMath>
                </a14:m>
                <a:r>
                  <a:rPr lang="de-CH" dirty="0">
                    <a:effectLst/>
                  </a:rPr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1E9DE55-9CD6-4FA8-B336-D9D9DF5ED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4264503"/>
                <a:ext cx="3738351" cy="673839"/>
              </a:xfrm>
              <a:prstGeom prst="rect">
                <a:avLst/>
              </a:prstGeom>
              <a:blipFill>
                <a:blip r:embed="rId3"/>
                <a:stretch>
                  <a:fillRect l="-1017" t="-5660" b="-94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BE96651-A7C4-B537-51EE-631F8506D368}"/>
                  </a:ext>
                </a:extLst>
              </p:cNvPr>
              <p:cNvSpPr txBox="1"/>
              <p:nvPr/>
            </p:nvSpPr>
            <p:spPr>
              <a:xfrm>
                <a:off x="4130160" y="4264503"/>
                <a:ext cx="3600956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High </a:t>
                </a:r>
                <a:r>
                  <a:rPr lang="de-DE" dirty="0" err="1"/>
                  <a:t>resolution</a:t>
                </a:r>
                <a:r>
                  <a:rPr lang="de-DE" dirty="0"/>
                  <a:t> </a:t>
                </a:r>
                <a:r>
                  <a:rPr lang="de-DE" dirty="0" err="1"/>
                  <a:t>convergence</a:t>
                </a:r>
                <a:r>
                  <a:rPr lang="de-DE" dirty="0"/>
                  <a:t> </a:t>
                </a: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b="1" dirty="0" err="1"/>
                  <a:t>mean</a:t>
                </a:r>
                <a:r>
                  <a:rPr lang="de-DE" b="1" dirty="0"/>
                  <a:t> </a:t>
                </a:r>
                <a:r>
                  <a:rPr lang="de-DE" b="1" dirty="0" err="1"/>
                  <a:t>zero</a:t>
                </a:r>
                <a:endParaRPr lang="de-DE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obs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intr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d>
                      <m:dPr>
                        <m:ctrlPr>
                          <a:rPr lang="de-CH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de-CH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κ</m:t>
                        </m:r>
                      </m:e>
                    </m:d>
                  </m:oMath>
                </a14:m>
                <a:r>
                  <a:rPr lang="de-CH" dirty="0">
                    <a:effectLst/>
                  </a:rPr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BE96651-A7C4-B537-51EE-631F8506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60" y="4264503"/>
                <a:ext cx="3600956" cy="961289"/>
              </a:xfrm>
              <a:prstGeom prst="rect">
                <a:avLst/>
              </a:prstGeom>
              <a:blipFill>
                <a:blip r:embed="rId4"/>
                <a:stretch>
                  <a:fillRect l="-1056" t="-3947" b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3CCE058-4480-5F92-6E93-9EA3D36FDD27}"/>
                  </a:ext>
                </a:extLst>
              </p:cNvPr>
              <p:cNvSpPr txBox="1"/>
              <p:nvPr/>
            </p:nvSpPr>
            <p:spPr>
              <a:xfrm>
                <a:off x="8008373" y="4321147"/>
                <a:ext cx="3859775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Local</a:t>
                </a:r>
                <a:r>
                  <a:rPr lang="de-DE" dirty="0"/>
                  <a:t> </a:t>
                </a:r>
                <a:r>
                  <a:rPr lang="de-DE" dirty="0" err="1"/>
                  <a:t>vs</a:t>
                </a:r>
                <a:r>
                  <a:rPr lang="de-DE" dirty="0"/>
                  <a:t> global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distributions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Compute</a:t>
                </a:r>
                <a:r>
                  <a:rPr lang="de-DE" dirty="0"/>
                  <a:t> </a:t>
                </a:r>
                <a:r>
                  <a:rPr lang="de-DE" b="1" dirty="0"/>
                  <a:t>MMD</a:t>
                </a:r>
                <a:r>
                  <a:rPr lang="de-DE" b="1" baseline="30000" dirty="0"/>
                  <a:t>2</a:t>
                </a:r>
                <a:r>
                  <a:rPr lang="de-DE" b="1" dirty="0"/>
                  <a:t> (</a:t>
                </a:r>
                <a:r>
                  <a:rPr lang="de-DE" b="1" dirty="0">
                    <a:solidFill>
                      <a:srgbClr val="C00000"/>
                    </a:solidFill>
                  </a:rPr>
                  <a:t>P</a:t>
                </a:r>
                <a:r>
                  <a:rPr lang="de-DE" b="1" dirty="0"/>
                  <a:t>,</a:t>
                </a:r>
                <a:r>
                  <a:rPr lang="de-DE" b="1" dirty="0">
                    <a:solidFill>
                      <a:srgbClr val="008F00"/>
                    </a:solidFill>
                  </a:rPr>
                  <a:t>Q</a:t>
                </a:r>
                <a:r>
                  <a:rPr lang="de-DE" b="1" dirty="0"/>
                  <a:t>) </a:t>
                </a:r>
                <a:r>
                  <a:rPr lang="de-DE" dirty="0"/>
                  <a:t>&amp;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CH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κ</m:t>
                        </m:r>
                      </m:e>
                    </m:acc>
                  </m:oMath>
                </a14:m>
                <a:r>
                  <a:rPr lang="de-DE" b="1" baseline="30000" dirty="0"/>
                  <a:t>2</a:t>
                </a:r>
                <a:endParaRPr lang="de-DE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Repeat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coarse</a:t>
                </a:r>
                <a:r>
                  <a:rPr lang="de-DE" dirty="0"/>
                  <a:t> </a:t>
                </a:r>
                <a:r>
                  <a:rPr lang="de-DE" dirty="0" err="1"/>
                  <a:t>pixel</a:t>
                </a:r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3CCE058-4480-5F92-6E93-9EA3D36F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73" y="4321147"/>
                <a:ext cx="3859775" cy="946991"/>
              </a:xfrm>
              <a:prstGeom prst="rect">
                <a:avLst/>
              </a:prstGeom>
              <a:blipFill>
                <a:blip r:embed="rId5"/>
                <a:stretch>
                  <a:fillRect l="-984" t="-4000" b="-9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FA3C1DAB-9399-8704-8EFA-EE2C04674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709235"/>
            <a:ext cx="3282123" cy="33159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68DD778-E44E-AB35-6507-D9DC6C18F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112" y="709235"/>
            <a:ext cx="3282123" cy="33159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0AAFAD5-1BCC-8A4B-94B5-269FBBAB8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8373" y="375120"/>
            <a:ext cx="3739637" cy="38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8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E9309-3057-0727-F95D-3E6A0FC8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Maximum Mean </a:t>
            </a:r>
            <a:r>
              <a:rPr lang="de-DE" dirty="0" err="1"/>
              <a:t>Discrepancy</a:t>
            </a:r>
            <a:r>
              <a:rPr lang="de-DE" dirty="0"/>
              <a:t> (MMD)</a:t>
            </a:r>
          </a:p>
        </p:txBody>
      </p:sp>
      <p:pic>
        <p:nvPicPr>
          <p:cNvPr id="8" name="Inhaltsplatzhalter 7" descr="Ein Bild, das Diagramm, Reihe, Origami, Design enthält.&#10;&#10;Automatisch generierte Beschreibung">
            <a:extLst>
              <a:ext uri="{FF2B5EF4-FFF2-40B4-BE49-F238E27FC236}">
                <a16:creationId xmlns:a16="http://schemas.microsoft.com/office/drawing/2014/main" id="{FFE7931B-FBB9-D2EF-9C5B-293405F9D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26" y="710351"/>
            <a:ext cx="7111172" cy="30321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C9AFAF-4385-C10E-0661-9F3BD7C6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15.12.25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B1424-8F17-1B27-279A-F2929374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2BFB0-53D5-EA9B-21FB-775D67B2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16C756-C785-61ED-B75E-81399A4625D6}"/>
                  </a:ext>
                </a:extLst>
              </p:cNvPr>
              <p:cNvSpPr txBox="1"/>
              <p:nvPr/>
            </p:nvSpPr>
            <p:spPr>
              <a:xfrm>
                <a:off x="1572768" y="5084064"/>
                <a:ext cx="9512924" cy="1561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Non-</a:t>
                </a:r>
                <a:r>
                  <a:rPr lang="de-DE" dirty="0" err="1"/>
                  <a:t>parametric</a:t>
                </a:r>
                <a:r>
                  <a:rPr lang="de-DE" dirty="0"/>
                  <a:t> </a:t>
                </a:r>
                <a:r>
                  <a:rPr lang="de-DE" dirty="0" err="1"/>
                  <a:t>measure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Kernel-</a:t>
                </a:r>
                <a:r>
                  <a:rPr lang="de-DE" dirty="0" err="1"/>
                  <a:t>based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Compares</a:t>
                </a:r>
                <a:r>
                  <a:rPr lang="de-DE" dirty="0"/>
                  <a:t> </a:t>
                </a:r>
                <a:r>
                  <a:rPr lang="de-DE" dirty="0" err="1"/>
                  <a:t>local</a:t>
                </a:r>
                <a:r>
                  <a:rPr lang="de-DE" dirty="0"/>
                  <a:t> and global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distributions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ym typeface="Wingdings" pitchFamily="2" charset="2"/>
                  </a:rPr>
                  <a:t> </a:t>
                </a:r>
                <a:r>
                  <a:rPr lang="de-DE" dirty="0" err="1">
                    <a:sym typeface="Wingdings" pitchFamily="2" charset="2"/>
                  </a:rPr>
                  <a:t>Expect</a:t>
                </a:r>
                <a:r>
                  <a:rPr lang="de-DE" dirty="0">
                    <a:sym typeface="Wingdings" pitchFamily="2" charset="2"/>
                  </a:rPr>
                  <a:t> linear </a:t>
                </a:r>
                <a:r>
                  <a:rPr lang="de-DE" dirty="0" err="1">
                    <a:sym typeface="Wingdings" pitchFamily="2" charset="2"/>
                  </a:rPr>
                  <a:t>relation</a:t>
                </a:r>
                <a:r>
                  <a:rPr lang="de-DE" dirty="0">
                    <a:sym typeface="Wingdings" pitchFamily="2" charset="2"/>
                  </a:rPr>
                  <a:t> </a:t>
                </a:r>
                <a:r>
                  <a:rPr lang="de-DE" dirty="0" err="1">
                    <a:sym typeface="Wingdings" pitchFamily="2" charset="2"/>
                  </a:rPr>
                  <a:t>between</a:t>
                </a:r>
                <a:r>
                  <a:rPr lang="de-DE" dirty="0">
                    <a:sym typeface="Wingdings" pitchFamily="2" charset="2"/>
                  </a:rPr>
                  <a:t> MMD &amp;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𝜅</m:t>
                    </m:r>
                  </m:oMath>
                </a14:m>
                <a:r>
                  <a:rPr lang="de-DE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16C756-C785-61ED-B75E-81399A462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768" y="5084064"/>
                <a:ext cx="9512924" cy="1561133"/>
              </a:xfrm>
              <a:prstGeom prst="rect">
                <a:avLst/>
              </a:prstGeom>
              <a:blipFill>
                <a:blip r:embed="rId4"/>
                <a:stretch>
                  <a:fillRect l="-399" t="-16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BE1950A-A47D-9DD3-1051-F98A0D70711C}"/>
                  </a:ext>
                </a:extLst>
              </p:cNvPr>
              <p:cNvSpPr txBox="1"/>
              <p:nvPr/>
            </p:nvSpPr>
            <p:spPr>
              <a:xfrm>
                <a:off x="2571283" y="3984536"/>
                <a:ext cx="6098458" cy="875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smtClean="0">
                          <a:latin typeface="Cambria Math" panose="02040503050406030204" pitchFamily="18" charset="0"/>
                        </a:rPr>
                        <m:t>𝑀𝑀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de-DE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de-DE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800" i="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  <m:sub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de-DE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800" i="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  <m:sub>
                                      <m:r>
                                        <a:rPr lang="de-DE" sz="2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de-DE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BE1950A-A47D-9DD3-1051-F98A0D70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83" y="3984536"/>
                <a:ext cx="6098458" cy="875240"/>
              </a:xfrm>
              <a:prstGeom prst="rect">
                <a:avLst/>
              </a:prstGeom>
              <a:blipFill>
                <a:blip r:embed="rId5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4465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1672</Words>
  <Application>Microsoft Macintosh PowerPoint</Application>
  <PresentationFormat>Breitbild</PresentationFormat>
  <Paragraphs>298</Paragraphs>
  <Slides>27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Symbol</vt:lpstr>
      <vt:lpstr>Wingdings</vt:lpstr>
      <vt:lpstr>ETH Zürich</vt:lpstr>
      <vt:lpstr>An MMD Approach to Inferring Weak Lensing Convergence from Galaxy Sizes </vt:lpstr>
      <vt:lpstr>Weak Lensing: Two Observable Effects</vt:lpstr>
      <vt:lpstr>Weak Lensing: Two Observable Effects</vt:lpstr>
      <vt:lpstr>Convergence Maps</vt:lpstr>
      <vt:lpstr>Comparing the Size Distributions</vt:lpstr>
      <vt:lpstr>Comparing the Size Distributions</vt:lpstr>
      <vt:lpstr>Comparing the Size Distributions</vt:lpstr>
      <vt:lpstr>Comparing the Size Distributions</vt:lpstr>
      <vt:lpstr>Maximum Mean Discrepancy (MMD)</vt:lpstr>
      <vt:lpstr>The Sign Problem</vt:lpstr>
      <vt:lpstr>Two Solutions to the Sign Problem</vt:lpstr>
      <vt:lpstr>Two Solutions to the Sign Problem</vt:lpstr>
      <vt:lpstr>Sign Assignment: Validation</vt:lpstr>
      <vt:lpstr>Linear Estimators</vt:lpstr>
      <vt:lpstr>Pixel-level Recovery of Convergence Map</vt:lpstr>
      <vt:lpstr>Statistical Recovery</vt:lpstr>
      <vt:lpstr>Statistical Recovery</vt:lpstr>
      <vt:lpstr>Key Findings</vt:lpstr>
      <vt:lpstr>PowerPoint-Präsentation</vt:lpstr>
      <vt:lpstr>Statistical Recovery</vt:lpstr>
      <vt:lpstr>Power Spectrum Recovery</vt:lpstr>
      <vt:lpstr>Linear Estimators</vt:lpstr>
      <vt:lpstr>PowerPoint-Präsentation</vt:lpstr>
      <vt:lpstr>PowerPoint-Präsentation</vt:lpstr>
      <vt:lpstr>Pixel-level Recovery of the Convergence Map</vt:lpstr>
      <vt:lpstr>Spatial Convergence Map (Directed RBF)</vt:lpstr>
      <vt:lpstr>Convergence Histogram (Directed RBF)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Brunner  Santiago</dc:creator>
  <cp:lastModifiedBy>Brunner  Santiago</cp:lastModifiedBy>
  <cp:revision>20</cp:revision>
  <dcterms:created xsi:type="dcterms:W3CDTF">2025-12-11T19:15:09Z</dcterms:created>
  <dcterms:modified xsi:type="dcterms:W3CDTF">2025-12-14T21:20:37Z</dcterms:modified>
</cp:coreProperties>
</file>